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68"/>
  </p:notesMasterIdLst>
  <p:sldIdLst>
    <p:sldId id="402" r:id="rId2"/>
    <p:sldId id="352" r:id="rId3"/>
    <p:sldId id="700" r:id="rId4"/>
    <p:sldId id="499" r:id="rId5"/>
    <p:sldId id="624" r:id="rId6"/>
    <p:sldId id="319" r:id="rId7"/>
    <p:sldId id="652" r:id="rId8"/>
    <p:sldId id="677" r:id="rId9"/>
    <p:sldId id="678" r:id="rId10"/>
    <p:sldId id="679" r:id="rId11"/>
    <p:sldId id="680" r:id="rId12"/>
    <p:sldId id="681" r:id="rId13"/>
    <p:sldId id="682" r:id="rId14"/>
    <p:sldId id="683" r:id="rId15"/>
    <p:sldId id="684" r:id="rId16"/>
    <p:sldId id="301" r:id="rId17"/>
    <p:sldId id="559" r:id="rId18"/>
    <p:sldId id="693" r:id="rId19"/>
    <p:sldId id="694" r:id="rId20"/>
    <p:sldId id="695" r:id="rId21"/>
    <p:sldId id="696" r:id="rId22"/>
    <p:sldId id="333" r:id="rId23"/>
    <p:sldId id="653" r:id="rId24"/>
    <p:sldId id="673" r:id="rId25"/>
    <p:sldId id="674" r:id="rId26"/>
    <p:sldId id="675" r:id="rId27"/>
    <p:sldId id="676" r:id="rId28"/>
    <p:sldId id="354" r:id="rId29"/>
    <p:sldId id="340" r:id="rId30"/>
    <p:sldId id="626" r:id="rId31"/>
    <p:sldId id="690" r:id="rId32"/>
    <p:sldId id="691" r:id="rId33"/>
    <p:sldId id="692" r:id="rId34"/>
    <p:sldId id="324" r:id="rId35"/>
    <p:sldId id="613" r:id="rId36"/>
    <p:sldId id="685" r:id="rId37"/>
    <p:sldId id="686" r:id="rId38"/>
    <p:sldId id="687" r:id="rId39"/>
    <p:sldId id="688" r:id="rId40"/>
    <p:sldId id="689" r:id="rId41"/>
    <p:sldId id="346" r:id="rId42"/>
    <p:sldId id="699" r:id="rId43"/>
    <p:sldId id="534" r:id="rId44"/>
    <p:sldId id="697" r:id="rId45"/>
    <p:sldId id="698" r:id="rId46"/>
    <p:sldId id="639" r:id="rId47"/>
    <p:sldId id="600" r:id="rId48"/>
    <p:sldId id="584" r:id="rId49"/>
    <p:sldId id="591" r:id="rId50"/>
    <p:sldId id="592" r:id="rId51"/>
    <p:sldId id="593" r:id="rId52"/>
    <p:sldId id="595" r:id="rId53"/>
    <p:sldId id="594" r:id="rId54"/>
    <p:sldId id="596" r:id="rId55"/>
    <p:sldId id="598" r:id="rId56"/>
    <p:sldId id="602" r:id="rId57"/>
    <p:sldId id="597" r:id="rId58"/>
    <p:sldId id="640" r:id="rId59"/>
    <p:sldId id="601" r:id="rId60"/>
    <p:sldId id="312" r:id="rId61"/>
    <p:sldId id="332" r:id="rId62"/>
    <p:sldId id="407" r:id="rId63"/>
    <p:sldId id="672" r:id="rId64"/>
    <p:sldId id="353" r:id="rId65"/>
    <p:sldId id="510" r:id="rId66"/>
    <p:sldId id="555" r:id="rId67"/>
  </p:sldIdLst>
  <p:sldSz cx="12192000" cy="6858000"/>
  <p:notesSz cx="6858000" cy="91440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Einleitung" id="{89D6D21E-D385-453F-94E6-CDE967A9F97F}">
          <p14:sldIdLst>
            <p14:sldId id="402"/>
            <p14:sldId id="352"/>
          </p14:sldIdLst>
        </p14:section>
        <p14:section name="Update/Nachtrag" id="{C479DA4E-3500-4EA9-9324-054C65AF34EF}">
          <p14:sldIdLst>
            <p14:sldId id="700"/>
            <p14:sldId id="499"/>
            <p14:sldId id="624"/>
          </p14:sldIdLst>
        </p14:section>
        <p14:section name="Dunkles" id="{F0D9B8D4-6C1F-48E8-892C-F8EA4C856846}">
          <p14:sldIdLst>
            <p14:sldId id="319"/>
            <p14:sldId id="652"/>
            <p14:sldId id="677"/>
            <p14:sldId id="678"/>
            <p14:sldId id="679"/>
            <p14:sldId id="680"/>
            <p14:sldId id="681"/>
            <p14:sldId id="682"/>
            <p14:sldId id="683"/>
            <p14:sldId id="684"/>
          </p14:sldIdLst>
        </p14:section>
        <p14:section name="Brian" id="{A7D2CF45-99B5-4606-91E8-F46B6BAC61CB}">
          <p14:sldIdLst>
            <p14:sldId id="301"/>
            <p14:sldId id="559"/>
            <p14:sldId id="693"/>
            <p14:sldId id="694"/>
            <p14:sldId id="695"/>
            <p14:sldId id="696"/>
          </p14:sldIdLst>
        </p14:section>
        <p14:section name="Tonröhren" id="{D08B7B89-89E3-475C-A457-69BCE9EB59C7}">
          <p14:sldIdLst>
            <p14:sldId id="333"/>
            <p14:sldId id="653"/>
            <p14:sldId id="673"/>
            <p14:sldId id="674"/>
            <p14:sldId id="675"/>
            <p14:sldId id="676"/>
          </p14:sldIdLst>
        </p14:section>
        <p14:section name="PAUSE" id="{1B681C45-8921-4876-91DD-37FE20D1202C}">
          <p14:sldIdLst>
            <p14:sldId id="354"/>
          </p14:sldIdLst>
        </p14:section>
        <p14:section name="Zahlen" id="{B3105E7C-E33C-4A51-8531-36FE8316BC05}">
          <p14:sldIdLst>
            <p14:sldId id="340"/>
            <p14:sldId id="626"/>
            <p14:sldId id="690"/>
            <p14:sldId id="691"/>
            <p14:sldId id="692"/>
          </p14:sldIdLst>
        </p14:section>
        <p14:section name="Sushi" id="{65166838-EA62-4483-9699-20D33B35B871}">
          <p14:sldIdLst>
            <p14:sldId id="324"/>
            <p14:sldId id="613"/>
            <p14:sldId id="685"/>
            <p14:sldId id="686"/>
            <p14:sldId id="687"/>
            <p14:sldId id="688"/>
            <p14:sldId id="689"/>
          </p14:sldIdLst>
        </p14:section>
        <p14:section name="D" id="{57B810D0-6D03-404A-87AE-06D53919D7FB}">
          <p14:sldIdLst/>
        </p14:section>
        <p14:section name="Kurznachrichten" id="{30F54FD5-3C0E-4E3B-A9E8-EC51F037ADED}">
          <p14:sldIdLst>
            <p14:sldId id="346"/>
            <p14:sldId id="699"/>
            <p14:sldId id="534"/>
            <p14:sldId id="697"/>
            <p14:sldId id="698"/>
            <p14:sldId id="639"/>
            <p14:sldId id="600"/>
            <p14:sldId id="584"/>
            <p14:sldId id="591"/>
            <p14:sldId id="592"/>
            <p14:sldId id="593"/>
            <p14:sldId id="595"/>
            <p14:sldId id="594"/>
            <p14:sldId id="596"/>
            <p14:sldId id="598"/>
            <p14:sldId id="602"/>
            <p14:sldId id="597"/>
            <p14:sldId id="640"/>
            <p14:sldId id="601"/>
          </p14:sldIdLst>
        </p14:section>
        <p14:section name="Quellen" id="{D41EE365-16F0-4F78-A09E-FC1F53C07E53}">
          <p14:sldIdLst>
            <p14:sldId id="312"/>
            <p14:sldId id="332"/>
          </p14:sldIdLst>
        </p14:section>
        <p14:section name="Hausmeisterliches" id="{304CD7B7-5C7A-491C-AB81-2C81378AD7E7}">
          <p14:sldIdLst>
            <p14:sldId id="407"/>
            <p14:sldId id="672"/>
            <p14:sldId id="353"/>
            <p14:sldId id="510"/>
            <p14:sldId id="55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2B478"/>
    <a:srgbClr val="C2C0B4"/>
    <a:srgbClr val="3F96E5"/>
    <a:srgbClr val="EDDFC6"/>
    <a:srgbClr val="FF0000"/>
    <a:srgbClr val="CBCBCB"/>
    <a:srgbClr val="92D050"/>
    <a:srgbClr val="1AD1F6"/>
    <a:srgbClr val="FFFF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7156" autoAdjust="0"/>
  </p:normalViewPr>
  <p:slideViewPr>
    <p:cSldViewPr snapToGrid="0">
      <p:cViewPr varScale="1">
        <p:scale>
          <a:sx n="103" d="100"/>
          <a:sy n="103" d="100"/>
        </p:scale>
        <p:origin x="96" y="8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CH"/>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A51C31-A0E0-41BB-A952-CED504C0FD2A}" type="datetimeFigureOut">
              <a:rPr lang="de-CH" smtClean="0"/>
              <a:t>14.03.2026</a:t>
            </a:fld>
            <a:endParaRPr lang="de-CH"/>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e-CH"/>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CH"/>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de-CH"/>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FDE8BD-C77B-44CD-AD6A-748213750AF2}" type="slidenum">
              <a:rPr lang="de-CH" smtClean="0"/>
              <a:t>‹#›</a:t>
            </a:fld>
            <a:endParaRPr lang="de-CH"/>
          </a:p>
        </p:txBody>
      </p:sp>
    </p:spTree>
    <p:extLst>
      <p:ext uri="{BB962C8B-B14F-4D97-AF65-F5344CB8AC3E}">
        <p14:creationId xmlns:p14="http://schemas.microsoft.com/office/powerpoint/2010/main" val="1379932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CH" dirty="0"/>
          </a:p>
        </p:txBody>
      </p:sp>
      <p:sp>
        <p:nvSpPr>
          <p:cNvPr id="4" name="Slide Number Placeholder 3"/>
          <p:cNvSpPr>
            <a:spLocks noGrp="1"/>
          </p:cNvSpPr>
          <p:nvPr>
            <p:ph type="sldNum" sz="quarter" idx="5"/>
          </p:nvPr>
        </p:nvSpPr>
        <p:spPr/>
        <p:txBody>
          <a:bodyPr/>
          <a:lstStyle/>
          <a:p>
            <a:fld id="{28FDE8BD-C77B-44CD-AD6A-748213750AF2}" type="slidenum">
              <a:rPr lang="de-CH" smtClean="0"/>
              <a:t>6</a:t>
            </a:fld>
            <a:endParaRPr lang="de-CH"/>
          </a:p>
        </p:txBody>
      </p:sp>
    </p:spTree>
    <p:extLst>
      <p:ext uri="{BB962C8B-B14F-4D97-AF65-F5344CB8AC3E}">
        <p14:creationId xmlns:p14="http://schemas.microsoft.com/office/powerpoint/2010/main" val="24489163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CH" dirty="0"/>
          </a:p>
        </p:txBody>
      </p:sp>
      <p:sp>
        <p:nvSpPr>
          <p:cNvPr id="4" name="Slide Number Placeholder 3"/>
          <p:cNvSpPr>
            <a:spLocks noGrp="1"/>
          </p:cNvSpPr>
          <p:nvPr>
            <p:ph type="sldNum" sz="quarter" idx="5"/>
          </p:nvPr>
        </p:nvSpPr>
        <p:spPr/>
        <p:txBody>
          <a:bodyPr/>
          <a:lstStyle/>
          <a:p>
            <a:fld id="{28FDE8BD-C77B-44CD-AD6A-748213750AF2}" type="slidenum">
              <a:rPr lang="de-CH" smtClean="0"/>
              <a:t>16</a:t>
            </a:fld>
            <a:endParaRPr lang="de-CH"/>
          </a:p>
        </p:txBody>
      </p:sp>
    </p:spTree>
    <p:extLst>
      <p:ext uri="{BB962C8B-B14F-4D97-AF65-F5344CB8AC3E}">
        <p14:creationId xmlns:p14="http://schemas.microsoft.com/office/powerpoint/2010/main" val="14509526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CH" dirty="0"/>
          </a:p>
        </p:txBody>
      </p:sp>
      <p:sp>
        <p:nvSpPr>
          <p:cNvPr id="4" name="Slide Number Placeholder 3"/>
          <p:cNvSpPr>
            <a:spLocks noGrp="1"/>
          </p:cNvSpPr>
          <p:nvPr>
            <p:ph type="sldNum" sz="quarter" idx="5"/>
          </p:nvPr>
        </p:nvSpPr>
        <p:spPr/>
        <p:txBody>
          <a:bodyPr/>
          <a:lstStyle/>
          <a:p>
            <a:fld id="{28FDE8BD-C77B-44CD-AD6A-748213750AF2}" type="slidenum">
              <a:rPr lang="de-CH" smtClean="0"/>
              <a:t>22</a:t>
            </a:fld>
            <a:endParaRPr lang="de-CH"/>
          </a:p>
        </p:txBody>
      </p:sp>
    </p:spTree>
    <p:extLst>
      <p:ext uri="{BB962C8B-B14F-4D97-AF65-F5344CB8AC3E}">
        <p14:creationId xmlns:p14="http://schemas.microsoft.com/office/powerpoint/2010/main" val="32862518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CH" dirty="0"/>
          </a:p>
        </p:txBody>
      </p:sp>
      <p:sp>
        <p:nvSpPr>
          <p:cNvPr id="4" name="Slide Number Placeholder 3"/>
          <p:cNvSpPr>
            <a:spLocks noGrp="1"/>
          </p:cNvSpPr>
          <p:nvPr>
            <p:ph type="sldNum" sz="quarter" idx="5"/>
          </p:nvPr>
        </p:nvSpPr>
        <p:spPr/>
        <p:txBody>
          <a:bodyPr/>
          <a:lstStyle/>
          <a:p>
            <a:fld id="{28FDE8BD-C77B-44CD-AD6A-748213750AF2}" type="slidenum">
              <a:rPr lang="de-CH" smtClean="0"/>
              <a:t>23</a:t>
            </a:fld>
            <a:endParaRPr lang="de-CH"/>
          </a:p>
        </p:txBody>
      </p:sp>
    </p:spTree>
    <p:extLst>
      <p:ext uri="{BB962C8B-B14F-4D97-AF65-F5344CB8AC3E}">
        <p14:creationId xmlns:p14="http://schemas.microsoft.com/office/powerpoint/2010/main" val="8176730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CH" dirty="0"/>
          </a:p>
        </p:txBody>
      </p:sp>
      <p:sp>
        <p:nvSpPr>
          <p:cNvPr id="4" name="Slide Number Placeholder 3"/>
          <p:cNvSpPr>
            <a:spLocks noGrp="1"/>
          </p:cNvSpPr>
          <p:nvPr>
            <p:ph type="sldNum" sz="quarter" idx="5"/>
          </p:nvPr>
        </p:nvSpPr>
        <p:spPr/>
        <p:txBody>
          <a:bodyPr/>
          <a:lstStyle/>
          <a:p>
            <a:fld id="{28FDE8BD-C77B-44CD-AD6A-748213750AF2}" type="slidenum">
              <a:rPr lang="de-CH" smtClean="0"/>
              <a:t>29</a:t>
            </a:fld>
            <a:endParaRPr lang="de-CH"/>
          </a:p>
        </p:txBody>
      </p:sp>
    </p:spTree>
    <p:extLst>
      <p:ext uri="{BB962C8B-B14F-4D97-AF65-F5344CB8AC3E}">
        <p14:creationId xmlns:p14="http://schemas.microsoft.com/office/powerpoint/2010/main" val="1534585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CH" dirty="0"/>
          </a:p>
        </p:txBody>
      </p:sp>
      <p:sp>
        <p:nvSpPr>
          <p:cNvPr id="4" name="Slide Number Placeholder 3"/>
          <p:cNvSpPr>
            <a:spLocks noGrp="1"/>
          </p:cNvSpPr>
          <p:nvPr>
            <p:ph type="sldNum" sz="quarter" idx="5"/>
          </p:nvPr>
        </p:nvSpPr>
        <p:spPr/>
        <p:txBody>
          <a:bodyPr/>
          <a:lstStyle/>
          <a:p>
            <a:fld id="{28FDE8BD-C77B-44CD-AD6A-748213750AF2}" type="slidenum">
              <a:rPr lang="de-CH" smtClean="0"/>
              <a:t>41</a:t>
            </a:fld>
            <a:endParaRPr lang="de-CH"/>
          </a:p>
        </p:txBody>
      </p:sp>
    </p:spTree>
    <p:extLst>
      <p:ext uri="{BB962C8B-B14F-4D97-AF65-F5344CB8AC3E}">
        <p14:creationId xmlns:p14="http://schemas.microsoft.com/office/powerpoint/2010/main" val="26194451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CH" dirty="0"/>
          </a:p>
        </p:txBody>
      </p:sp>
      <p:sp>
        <p:nvSpPr>
          <p:cNvPr id="4" name="Slide Number Placeholder 3"/>
          <p:cNvSpPr>
            <a:spLocks noGrp="1"/>
          </p:cNvSpPr>
          <p:nvPr>
            <p:ph type="sldNum" sz="quarter" idx="5"/>
          </p:nvPr>
        </p:nvSpPr>
        <p:spPr/>
        <p:txBody>
          <a:bodyPr/>
          <a:lstStyle/>
          <a:p>
            <a:fld id="{28FDE8BD-C77B-44CD-AD6A-748213750AF2}" type="slidenum">
              <a:rPr lang="de-CH" smtClean="0"/>
              <a:t>57</a:t>
            </a:fld>
            <a:endParaRPr lang="de-CH"/>
          </a:p>
        </p:txBody>
      </p:sp>
    </p:spTree>
    <p:extLst>
      <p:ext uri="{BB962C8B-B14F-4D97-AF65-F5344CB8AC3E}">
        <p14:creationId xmlns:p14="http://schemas.microsoft.com/office/powerpoint/2010/main" val="10621841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CH" dirty="0"/>
          </a:p>
        </p:txBody>
      </p:sp>
      <p:sp>
        <p:nvSpPr>
          <p:cNvPr id="4" name="Slide Number Placeholder 3"/>
          <p:cNvSpPr>
            <a:spLocks noGrp="1"/>
          </p:cNvSpPr>
          <p:nvPr>
            <p:ph type="sldNum" sz="quarter" idx="5"/>
          </p:nvPr>
        </p:nvSpPr>
        <p:spPr/>
        <p:txBody>
          <a:bodyPr/>
          <a:lstStyle/>
          <a:p>
            <a:fld id="{28FDE8BD-C77B-44CD-AD6A-748213750AF2}" type="slidenum">
              <a:rPr lang="de-CH" smtClean="0"/>
              <a:t>58</a:t>
            </a:fld>
            <a:endParaRPr lang="de-CH"/>
          </a:p>
        </p:txBody>
      </p:sp>
    </p:spTree>
    <p:extLst>
      <p:ext uri="{BB962C8B-B14F-4D97-AF65-F5344CB8AC3E}">
        <p14:creationId xmlns:p14="http://schemas.microsoft.com/office/powerpoint/2010/main" val="3941173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32C74-82F4-2A29-889B-EF23CEE6AA4F}"/>
              </a:ext>
            </a:extLst>
          </p:cNvPr>
          <p:cNvSpPr>
            <a:spLocks noGrp="1"/>
          </p:cNvSpPr>
          <p:nvPr>
            <p:ph type="ctrTitle"/>
          </p:nvPr>
        </p:nvSpPr>
        <p:spPr>
          <a:xfrm>
            <a:off x="1066801" y="1122363"/>
            <a:ext cx="6211185" cy="2305246"/>
          </a:xfrm>
        </p:spPr>
        <p:txBody>
          <a:bodyPr anchor="b">
            <a:normAutofit/>
          </a:bodyPr>
          <a:lstStyle>
            <a:lvl1pPr algn="l">
              <a:lnSpc>
                <a:spcPct val="100000"/>
              </a:lnSpc>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4ACADD6-278F-604C-8A38-BBBAFC6754E8}"/>
              </a:ext>
            </a:extLst>
          </p:cNvPr>
          <p:cNvSpPr>
            <a:spLocks noGrp="1"/>
          </p:cNvSpPr>
          <p:nvPr>
            <p:ph type="subTitle" idx="1"/>
          </p:nvPr>
        </p:nvSpPr>
        <p:spPr>
          <a:xfrm>
            <a:off x="1066802" y="3549048"/>
            <a:ext cx="5029198" cy="195627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6" name="Slide Number Placeholder 5">
            <a:extLst>
              <a:ext uri="{FF2B5EF4-FFF2-40B4-BE49-F238E27FC236}">
                <a16:creationId xmlns:a16="http://schemas.microsoft.com/office/drawing/2014/main" id="{80DAA7B3-5D3B-D493-8F6F-1FEBB8576D62}"/>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269509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de-CH" noProof="0"/>
              <a:t>Click </a:t>
            </a:r>
            <a:r>
              <a:rPr lang="de-CH" noProof="0" dirty="0" err="1"/>
              <a:t>to</a:t>
            </a:r>
            <a:r>
              <a:rPr lang="de-CH" noProof="0" dirty="0"/>
              <a:t> </a:t>
            </a:r>
            <a:r>
              <a:rPr lang="de-CH" noProof="0" dirty="0" err="1"/>
              <a:t>edit</a:t>
            </a:r>
            <a:r>
              <a:rPr lang="de-CH" noProof="0" dirty="0"/>
              <a:t> Master title style</a:t>
            </a:r>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de-CH" noProof="0"/>
              <a:t>Click </a:t>
            </a:r>
            <a:r>
              <a:rPr lang="de-CH" noProof="0" dirty="0" err="1"/>
              <a:t>to</a:t>
            </a:r>
            <a:r>
              <a:rPr lang="de-CH" noProof="0" dirty="0"/>
              <a:t> </a:t>
            </a:r>
            <a:r>
              <a:rPr lang="de-CH" noProof="0" dirty="0" err="1"/>
              <a:t>edit</a:t>
            </a:r>
            <a:r>
              <a:rPr lang="de-CH" noProof="0" dirty="0"/>
              <a:t> Master </a:t>
            </a:r>
            <a:r>
              <a:rPr lang="de-CH" noProof="0" dirty="0" err="1"/>
              <a:t>text</a:t>
            </a:r>
            <a:r>
              <a:rPr lang="de-CH" noProof="0" dirty="0"/>
              <a:t> </a:t>
            </a:r>
            <a:r>
              <a:rPr lang="de-CH" noProof="0" dirty="0" err="1"/>
              <a:t>styles</a:t>
            </a:r>
            <a:endParaRPr lang="de-CH" noProof="0" dirty="0"/>
          </a:p>
          <a:p>
            <a:pPr lvl="1"/>
            <a:r>
              <a:rPr lang="de-CH" noProof="0" dirty="0"/>
              <a:t>Second </a:t>
            </a:r>
            <a:r>
              <a:rPr lang="de-CH" noProof="0" dirty="0" err="1"/>
              <a:t>level</a:t>
            </a:r>
            <a:endParaRPr lang="de-CH" noProof="0" dirty="0"/>
          </a:p>
          <a:p>
            <a:pPr lvl="2"/>
            <a:r>
              <a:rPr lang="de-CH" noProof="0" dirty="0"/>
              <a:t>Third </a:t>
            </a:r>
            <a:r>
              <a:rPr lang="de-CH" noProof="0" dirty="0" err="1"/>
              <a:t>level</a:t>
            </a:r>
            <a:endParaRPr lang="de-CH" noProof="0" dirty="0"/>
          </a:p>
          <a:p>
            <a:pPr lvl="3"/>
            <a:r>
              <a:rPr lang="de-CH" noProof="0" dirty="0" err="1"/>
              <a:t>Fourth</a:t>
            </a:r>
            <a:r>
              <a:rPr lang="de-CH" noProof="0" dirty="0"/>
              <a:t> </a:t>
            </a:r>
            <a:r>
              <a:rPr lang="de-CH" noProof="0" dirty="0" err="1"/>
              <a:t>level</a:t>
            </a:r>
            <a:endParaRPr lang="de-CH" noProof="0" dirty="0"/>
          </a:p>
          <a:p>
            <a:pPr lvl="4"/>
            <a:r>
              <a:rPr lang="de-CH" noProof="0" dirty="0" err="1"/>
              <a:t>Fifth</a:t>
            </a:r>
            <a:r>
              <a:rPr lang="de-CH" noProof="0" dirty="0"/>
              <a:t> </a:t>
            </a:r>
            <a:r>
              <a:rPr lang="de-CH" noProof="0" dirty="0" err="1"/>
              <a:t>level</a:t>
            </a:r>
            <a:endParaRPr lang="de-CH" noProof="0" dirty="0"/>
          </a:p>
        </p:txBody>
      </p:sp>
      <p:sp>
        <p:nvSpPr>
          <p:cNvPr id="9" name="Slide Number Placeholder 8">
            <a:extLst>
              <a:ext uri="{FF2B5EF4-FFF2-40B4-BE49-F238E27FC236}">
                <a16:creationId xmlns:a16="http://schemas.microsoft.com/office/drawing/2014/main" id="{D85B159A-FA13-9DE0-39D3-E56BCC1D41C6}"/>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97404052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13410AE4-7FC7-589E-B6D3-0DA7B5FC5CE3}"/>
              </a:ext>
            </a:extLst>
          </p:cNvPr>
          <p:cNvSpPr/>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rgbClr val="92D050"/>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4" cy="2981274"/>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0" y="4759252"/>
            <a:ext cx="5397260" cy="955748"/>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0EDCEDA8-9746-60E2-22D5-CC2F7996F9AB}"/>
              </a:ext>
            </a:extLst>
          </p:cNvPr>
          <p:cNvSpPr>
            <a:spLocks noGrp="1"/>
          </p:cNvSpPr>
          <p:nvPr>
            <p:ph type="dt" sz="half" idx="10"/>
          </p:nvPr>
        </p:nvSpPr>
        <p:spPr>
          <a:xfrm rot="5400000">
            <a:off x="10469432" y="4804672"/>
            <a:ext cx="2653508" cy="365125"/>
          </a:xfrm>
          <a:prstGeom prst="rect">
            <a:avLst/>
          </a:prstGeom>
        </p:spPr>
        <p:txBody>
          <a:bodyPr/>
          <a:lstStyle/>
          <a:p>
            <a:fld id="{D6D27117-960A-4425-9034-E4701464B4F3}" type="datetime1">
              <a:rPr lang="en-US" smtClean="0"/>
              <a:t>3/14/2026</a:t>
            </a:fld>
            <a:endParaRPr lang="en-US"/>
          </a:p>
        </p:txBody>
      </p:sp>
      <p:sp>
        <p:nvSpPr>
          <p:cNvPr id="9" name="Footer Placeholder 8">
            <a:extLst>
              <a:ext uri="{FF2B5EF4-FFF2-40B4-BE49-F238E27FC236}">
                <a16:creationId xmlns:a16="http://schemas.microsoft.com/office/drawing/2014/main" id="{20C1468B-0B78-6F06-9898-52A5D5A5182B}"/>
              </a:ext>
            </a:extLst>
          </p:cNvPr>
          <p:cNvSpPr>
            <a:spLocks noGrp="1"/>
          </p:cNvSpPr>
          <p:nvPr>
            <p:ph type="ftr" sz="quarter" idx="11"/>
          </p:nvPr>
        </p:nvSpPr>
        <p:spPr>
          <a:xfrm>
            <a:off x="8627802" y="6390008"/>
            <a:ext cx="2885686" cy="365125"/>
          </a:xfrm>
          <a:prstGeom prst="rect">
            <a:avLst/>
          </a:prstGeom>
        </p:spPr>
        <p:txBody>
          <a:bodyPr/>
          <a:lstStyle/>
          <a:p>
            <a:r>
              <a:rPr lang="en-US"/>
              <a:t>KoMi Event – Künstliche Intelligenz</a:t>
            </a:r>
            <a:endParaRPr lang="en-US" dirty="0"/>
          </a:p>
        </p:txBody>
      </p:sp>
      <p:sp>
        <p:nvSpPr>
          <p:cNvPr id="11" name="Slide Number Placeholder 10">
            <a:extLst>
              <a:ext uri="{FF2B5EF4-FFF2-40B4-BE49-F238E27FC236}">
                <a16:creationId xmlns:a16="http://schemas.microsoft.com/office/drawing/2014/main" id="{16BF6AA8-D431-58D7-6FFA-B45F219F1B61}"/>
              </a:ext>
            </a:extLst>
          </p:cNvPr>
          <p:cNvSpPr>
            <a:spLocks noGrp="1"/>
          </p:cNvSpPr>
          <p:nvPr>
            <p:ph type="sldNum" sz="quarter" idx="12"/>
          </p:nvPr>
        </p:nvSpPr>
        <p:spPr/>
        <p:txBody>
          <a:bodyPr/>
          <a:lstStyle/>
          <a:p>
            <a:fld id="{5A33CB2A-1702-4C1D-9CC4-8D472D39F19E}" type="slidenum">
              <a:rPr lang="en-US" smtClean="0"/>
              <a:t>‹#›</a:t>
            </a:fld>
            <a:endParaRPr lang="en-US"/>
          </a:p>
        </p:txBody>
      </p:sp>
      <p:sp>
        <p:nvSpPr>
          <p:cNvPr id="12" name="Freeform: Shape 11">
            <a:extLst>
              <a:ext uri="{FF2B5EF4-FFF2-40B4-BE49-F238E27FC236}">
                <a16:creationId xmlns:a16="http://schemas.microsoft.com/office/drawing/2014/main" id="{28FD5A35-F08B-B931-1328-643245FAE3D6}"/>
              </a:ext>
              <a:ext uri="{C183D7F6-B498-43B3-948B-1728B52AA6E4}">
                <adec:decorative xmlns:adec="http://schemas.microsoft.com/office/drawing/2017/decorative" val="1"/>
              </a:ext>
            </a:extLst>
          </p:cNvPr>
          <p:cNvSpPr/>
          <p:nvPr userDrawn="1"/>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rgbClr val="92D050"/>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31919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528761" y="369737"/>
            <a:ext cx="11143753" cy="53671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528762" y="1089329"/>
            <a:ext cx="5347519" cy="52246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4" y="1089329"/>
            <a:ext cx="5322719" cy="52246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Slide Number Placeholder 9">
            <a:extLst>
              <a:ext uri="{FF2B5EF4-FFF2-40B4-BE49-F238E27FC236}">
                <a16:creationId xmlns:a16="http://schemas.microsoft.com/office/drawing/2014/main" id="{4A03565A-AFD4-AF78-18C3-7355F2DF8E5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706355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D115A1BF-7BB3-F2E7-B6A6-AC8DA7192FD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785871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E1AA52-60F3-40F2-673B-5848F4253FF0}"/>
              </a:ext>
            </a:extLst>
          </p:cNvPr>
          <p:cNvSpPr>
            <a:spLocks noGrp="1"/>
          </p:cNvSpPr>
          <p:nvPr>
            <p:ph idx="1"/>
          </p:nvPr>
        </p:nvSpPr>
        <p:spPr>
          <a:xfrm>
            <a:off x="5183188" y="1085353"/>
            <a:ext cx="5980112" cy="5228636"/>
          </a:xfrm>
        </p:spPr>
        <p:txBody>
          <a:bodyPr>
            <a:normAutofit/>
          </a:bodyPr>
          <a:lstStyle>
            <a:lvl1pPr>
              <a:defRPr sz="1800"/>
            </a:lvl1pPr>
            <a:lvl2pPr>
              <a:defRPr sz="1600"/>
            </a:lvl2pPr>
            <a:lvl3pPr>
              <a:defRPr sz="1400"/>
            </a:lvl3pPr>
            <a:lvl4pPr>
              <a:defRPr sz="1200"/>
            </a:lvl4pPr>
            <a:lvl5pPr>
              <a:defRPr sz="12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0167E8-C561-5A72-AED3-442F66DDEE31}"/>
              </a:ext>
            </a:extLst>
          </p:cNvPr>
          <p:cNvSpPr>
            <a:spLocks noGrp="1"/>
          </p:cNvSpPr>
          <p:nvPr>
            <p:ph type="body" sz="half" idx="2"/>
          </p:nvPr>
        </p:nvSpPr>
        <p:spPr>
          <a:xfrm>
            <a:off x="520810" y="1085353"/>
            <a:ext cx="4251215" cy="5228636"/>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1" name="Title 10">
            <a:extLst>
              <a:ext uri="{FF2B5EF4-FFF2-40B4-BE49-F238E27FC236}">
                <a16:creationId xmlns:a16="http://schemas.microsoft.com/office/drawing/2014/main" id="{10F67DA6-2A73-D253-E6D4-0F844DE15967}"/>
              </a:ext>
            </a:extLst>
          </p:cNvPr>
          <p:cNvSpPr>
            <a:spLocks noGrp="1"/>
          </p:cNvSpPr>
          <p:nvPr>
            <p:ph type="title"/>
          </p:nvPr>
        </p:nvSpPr>
        <p:spPr/>
        <p:txBody>
          <a:bodyPr/>
          <a:lstStyle/>
          <a:p>
            <a:r>
              <a:rPr lang="en-US"/>
              <a:t>Click to edit Master title style</a:t>
            </a:r>
            <a:endParaRPr lang="de-CH"/>
          </a:p>
        </p:txBody>
      </p:sp>
      <p:sp>
        <p:nvSpPr>
          <p:cNvPr id="20" name="Slide Number Placeholder 19">
            <a:extLst>
              <a:ext uri="{FF2B5EF4-FFF2-40B4-BE49-F238E27FC236}">
                <a16:creationId xmlns:a16="http://schemas.microsoft.com/office/drawing/2014/main" id="{DFD119BC-E653-87F5-D8FB-05114C8568D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773042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F4A25-A386-9574-775C-E5E5F9FC352A}"/>
              </a:ext>
            </a:extLst>
          </p:cNvPr>
          <p:cNvSpPr>
            <a:spLocks noGrp="1"/>
          </p:cNvSpPr>
          <p:nvPr>
            <p:ph type="title"/>
          </p:nvPr>
        </p:nvSpPr>
        <p:spPr>
          <a:xfrm>
            <a:off x="520810" y="369737"/>
            <a:ext cx="11163632" cy="540687"/>
          </a:xfrm>
          <a:prstGeom prst="rect">
            <a:avLst/>
          </a:prstGeom>
        </p:spPr>
        <p:txBody>
          <a:bodyPr vert="horz" lIns="91440" tIns="45720" rIns="91440" bIns="45720" rtlCol="0" anchor="t">
            <a:noAutofit/>
          </a:bodyPr>
          <a:lstStyle/>
          <a:p>
            <a:r>
              <a:rPr lang="de-CH" noProof="0" dirty="0"/>
              <a:t>Click </a:t>
            </a:r>
            <a:r>
              <a:rPr lang="de-CH" noProof="0" dirty="0" err="1"/>
              <a:t>to</a:t>
            </a:r>
            <a:r>
              <a:rPr lang="de-CH" noProof="0" dirty="0"/>
              <a:t> </a:t>
            </a:r>
            <a:r>
              <a:rPr lang="de-CH" noProof="0" dirty="0" err="1"/>
              <a:t>edit</a:t>
            </a:r>
            <a:r>
              <a:rPr lang="de-CH" noProof="0" dirty="0"/>
              <a:t> Master title style</a:t>
            </a:r>
          </a:p>
        </p:txBody>
      </p:sp>
      <p:sp>
        <p:nvSpPr>
          <p:cNvPr id="3" name="Text Placeholder 2">
            <a:extLst>
              <a:ext uri="{FF2B5EF4-FFF2-40B4-BE49-F238E27FC236}">
                <a16:creationId xmlns:a16="http://schemas.microsoft.com/office/drawing/2014/main" id="{C4F7885F-2B7B-74DB-9996-E0ACEBC9DB25}"/>
              </a:ext>
            </a:extLst>
          </p:cNvPr>
          <p:cNvSpPr>
            <a:spLocks noGrp="1"/>
          </p:cNvSpPr>
          <p:nvPr>
            <p:ph type="body" idx="1"/>
          </p:nvPr>
        </p:nvSpPr>
        <p:spPr>
          <a:xfrm>
            <a:off x="516098" y="1093305"/>
            <a:ext cx="11159803" cy="5220684"/>
          </a:xfrm>
          <a:prstGeom prst="rect">
            <a:avLst/>
          </a:prstGeom>
        </p:spPr>
        <p:txBody>
          <a:bodyPr vert="horz" lIns="91440" tIns="45720" rIns="91440" bIns="45720" rtlCol="0">
            <a:noAutofit/>
          </a:bodyPr>
          <a:lstStyle/>
          <a:p>
            <a:pPr lvl="0"/>
            <a:r>
              <a:rPr lang="de-CH" noProof="0" dirty="0"/>
              <a:t>Click </a:t>
            </a:r>
            <a:r>
              <a:rPr lang="de-CH" noProof="0" dirty="0" err="1"/>
              <a:t>to</a:t>
            </a:r>
            <a:r>
              <a:rPr lang="de-CH" noProof="0" dirty="0"/>
              <a:t> </a:t>
            </a:r>
            <a:r>
              <a:rPr lang="de-CH" noProof="0" dirty="0" err="1"/>
              <a:t>edit</a:t>
            </a:r>
            <a:r>
              <a:rPr lang="de-CH" noProof="0" dirty="0"/>
              <a:t> Master </a:t>
            </a:r>
            <a:r>
              <a:rPr lang="de-CH" noProof="0" dirty="0" err="1"/>
              <a:t>text</a:t>
            </a:r>
            <a:r>
              <a:rPr lang="de-CH" noProof="0" dirty="0"/>
              <a:t> </a:t>
            </a:r>
            <a:r>
              <a:rPr lang="de-CH" noProof="0" dirty="0" err="1"/>
              <a:t>styles</a:t>
            </a:r>
            <a:endParaRPr lang="de-CH" noProof="0" dirty="0"/>
          </a:p>
          <a:p>
            <a:pPr lvl="1"/>
            <a:r>
              <a:rPr lang="de-CH" noProof="0" dirty="0"/>
              <a:t>Second </a:t>
            </a:r>
            <a:r>
              <a:rPr lang="de-CH" noProof="0" dirty="0" err="1"/>
              <a:t>level</a:t>
            </a:r>
            <a:endParaRPr lang="de-CH" noProof="0" dirty="0"/>
          </a:p>
          <a:p>
            <a:pPr lvl="2"/>
            <a:r>
              <a:rPr lang="de-CH" noProof="0" dirty="0"/>
              <a:t>Third </a:t>
            </a:r>
            <a:r>
              <a:rPr lang="de-CH" noProof="0" dirty="0" err="1"/>
              <a:t>level</a:t>
            </a:r>
            <a:endParaRPr lang="de-CH" noProof="0" dirty="0"/>
          </a:p>
          <a:p>
            <a:pPr lvl="3"/>
            <a:r>
              <a:rPr lang="de-CH" noProof="0" dirty="0" err="1"/>
              <a:t>Fourth</a:t>
            </a:r>
            <a:r>
              <a:rPr lang="de-CH" noProof="0" dirty="0"/>
              <a:t> </a:t>
            </a:r>
            <a:r>
              <a:rPr lang="de-CH" noProof="0" dirty="0" err="1"/>
              <a:t>level</a:t>
            </a:r>
            <a:endParaRPr lang="de-CH" noProof="0" dirty="0"/>
          </a:p>
          <a:p>
            <a:pPr lvl="4"/>
            <a:r>
              <a:rPr lang="de-CH" noProof="0" dirty="0" err="1"/>
              <a:t>Fifth</a:t>
            </a:r>
            <a:r>
              <a:rPr lang="de-CH" noProof="0" dirty="0"/>
              <a:t> </a:t>
            </a:r>
            <a:r>
              <a:rPr lang="de-CH" noProof="0" dirty="0" err="1"/>
              <a:t>level</a:t>
            </a:r>
            <a:endParaRPr lang="de-CH" noProof="0" dirty="0"/>
          </a:p>
        </p:txBody>
      </p:sp>
      <p:sp>
        <p:nvSpPr>
          <p:cNvPr id="6" name="Slide Number Placeholder 5">
            <a:extLst>
              <a:ext uri="{FF2B5EF4-FFF2-40B4-BE49-F238E27FC236}">
                <a16:creationId xmlns:a16="http://schemas.microsoft.com/office/drawing/2014/main" id="{F96E04F0-DF9B-480B-CC46-BAE7A81FB7E6}"/>
              </a:ext>
            </a:extLst>
          </p:cNvPr>
          <p:cNvSpPr>
            <a:spLocks noGrp="1"/>
          </p:cNvSpPr>
          <p:nvPr>
            <p:ph type="sldNum" sz="quarter" idx="4"/>
          </p:nvPr>
        </p:nvSpPr>
        <p:spPr>
          <a:xfrm>
            <a:off x="11513488" y="6390008"/>
            <a:ext cx="473207" cy="365125"/>
          </a:xfrm>
          <a:prstGeom prst="rect">
            <a:avLst/>
          </a:prstGeom>
        </p:spPr>
        <p:txBody>
          <a:bodyPr vert="horz" lIns="91440" tIns="45720" rIns="91440" bIns="45720" rtlCol="0" anchor="ctr"/>
          <a:lstStyle>
            <a:lvl1pPr algn="r">
              <a:defRPr sz="1100" b="0">
                <a:solidFill>
                  <a:schemeClr val="tx1"/>
                </a:solidFill>
              </a:defRPr>
            </a:lvl1pPr>
          </a:lstStyle>
          <a:p>
            <a:fld id="{5A33CB2A-1702-4C1D-9CC4-8D472D39F19E}" type="slidenum">
              <a:rPr lang="en-US" smtClean="0"/>
              <a:pPr/>
              <a:t>‹#›</a:t>
            </a:fld>
            <a:endParaRPr lang="en-US" dirty="0"/>
          </a:p>
        </p:txBody>
      </p:sp>
      <p:pic>
        <p:nvPicPr>
          <p:cNvPr id="8" name="Picture 7" descr="A silhouette of a person and person&#10;&#10;Description automatically generated">
            <a:extLst>
              <a:ext uri="{FF2B5EF4-FFF2-40B4-BE49-F238E27FC236}">
                <a16:creationId xmlns:a16="http://schemas.microsoft.com/office/drawing/2014/main" id="{7AFEF34E-105A-33A1-9E8C-194422EE781A}"/>
              </a:ext>
            </a:extLst>
          </p:cNvPr>
          <p:cNvPicPr>
            <a:picLocks noChangeAspect="1"/>
          </p:cNvPicPr>
          <p:nvPr userDrawn="1"/>
        </p:nvPicPr>
        <p:blipFill>
          <a:blip r:embed="rId8" cstate="email">
            <a:extLst>
              <a:ext uri="{28A0092B-C50C-407E-A947-70E740481C1C}">
                <a14:useLocalDpi xmlns:a14="http://schemas.microsoft.com/office/drawing/2010/main" val="0"/>
              </a:ext>
            </a:extLst>
          </a:blip>
          <a:stretch>
            <a:fillRect/>
          </a:stretch>
        </p:blipFill>
        <p:spPr>
          <a:xfrm>
            <a:off x="11135802" y="0"/>
            <a:ext cx="1056198" cy="911206"/>
          </a:xfrm>
          <a:prstGeom prst="rect">
            <a:avLst/>
          </a:prstGeom>
        </p:spPr>
      </p:pic>
      <p:sp>
        <p:nvSpPr>
          <p:cNvPr id="9" name="TextBox 8">
            <a:extLst>
              <a:ext uri="{FF2B5EF4-FFF2-40B4-BE49-F238E27FC236}">
                <a16:creationId xmlns:a16="http://schemas.microsoft.com/office/drawing/2014/main" id="{2376B1B6-6E5B-A459-B03E-9B20CB46E043}"/>
              </a:ext>
            </a:extLst>
          </p:cNvPr>
          <p:cNvSpPr txBox="1"/>
          <p:nvPr userDrawn="1"/>
        </p:nvSpPr>
        <p:spPr>
          <a:xfrm>
            <a:off x="11169916" y="671434"/>
            <a:ext cx="1091966" cy="276999"/>
          </a:xfrm>
          <a:prstGeom prst="rect">
            <a:avLst/>
          </a:prstGeom>
          <a:noFill/>
        </p:spPr>
        <p:txBody>
          <a:bodyPr wrap="none" rtlCol="0">
            <a:spAutoFit/>
          </a:bodyPr>
          <a:lstStyle/>
          <a:p>
            <a:r>
              <a:rPr lang="en-US" sz="1200" b="1" dirty="0" err="1">
                <a:solidFill>
                  <a:srgbClr val="92D050"/>
                </a:solidFill>
              </a:rPr>
              <a:t>KoMi</a:t>
            </a:r>
            <a:r>
              <a:rPr lang="en-US" sz="1200" b="1" dirty="0">
                <a:solidFill>
                  <a:srgbClr val="92D050"/>
                </a:solidFill>
              </a:rPr>
              <a:t> Soirée</a:t>
            </a:r>
            <a:endParaRPr lang="de-CH" sz="1200" b="1" dirty="0">
              <a:solidFill>
                <a:srgbClr val="92D050"/>
              </a:solidFill>
            </a:endParaRPr>
          </a:p>
        </p:txBody>
      </p:sp>
    </p:spTree>
    <p:extLst>
      <p:ext uri="{BB962C8B-B14F-4D97-AF65-F5344CB8AC3E}">
        <p14:creationId xmlns:p14="http://schemas.microsoft.com/office/powerpoint/2010/main" val="2042306155"/>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88" r:id="rId5"/>
    <p:sldLayoutId id="2147483689" r:id="rId6"/>
  </p:sldLayoutIdLst>
  <p:hf hdr="0"/>
  <p:txStyles>
    <p:titleStyle>
      <a:lvl1pPr algn="l" defTabSz="914400"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jpeg"/><Relationship Id="rId4" Type="http://schemas.openxmlformats.org/officeDocument/2006/relationships/hyperlink" Target="https://www.youtube.com/watch?v=W8RE2NyAiJ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gif"/><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26.jpeg"/><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25.png"/><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7" Type="http://schemas.openxmlformats.org/officeDocument/2006/relationships/image" Target="../media/image33.jpeg"/><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image" Target="../media/image32.jpeg"/><Relationship Id="rId5" Type="http://schemas.openxmlformats.org/officeDocument/2006/relationships/image" Target="../media/image31.png"/><Relationship Id="rId4" Type="http://schemas.openxmlformats.org/officeDocument/2006/relationships/image" Target="../media/image30.jpeg"/></Relationships>
</file>

<file path=ppt/slides/_rels/slide1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1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1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www.youtube.com/watch?v=uAzwji5Cfmk&amp;t=25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7.png"/><Relationship Id="rId4" Type="http://schemas.openxmlformats.org/officeDocument/2006/relationships/image" Target="../media/image46.png"/></Relationships>
</file>

<file path=ppt/slides/_rels/slide2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9.jpeg"/></Relationships>
</file>

<file path=ppt/slides/_rels/slide2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1.jpeg"/></Relationships>
</file>

<file path=ppt/slides/_rels/slide2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 Id="rId4" Type="http://schemas.openxmlformats.org/officeDocument/2006/relationships/image" Target="../media/image54.jpeg"/></Relationships>
</file>

<file path=ppt/slides/_rels/slide25.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png"/><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2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27.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67.jpeg"/></Relationships>
</file>

<file path=ppt/slides/_rels/slide32.xml.rels><?xml version="1.0" encoding="UTF-8" standalone="yes"?>
<Relationships xmlns="http://schemas.openxmlformats.org/package/2006/relationships"><Relationship Id="rId3" Type="http://schemas.openxmlformats.org/officeDocument/2006/relationships/image" Target="../media/image69.emf"/><Relationship Id="rId2" Type="http://schemas.openxmlformats.org/officeDocument/2006/relationships/image" Target="../media/image68.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79.jpeg"/><Relationship Id="rId1" Type="http://schemas.openxmlformats.org/officeDocument/2006/relationships/slideLayout" Target="../slideLayouts/slideLayout2.xml"/><Relationship Id="rId4" Type="http://schemas.openxmlformats.org/officeDocument/2006/relationships/image" Target="../media/image81.png"/></Relationships>
</file>

<file path=ppt/slides/_rels/slide40.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5.png"/></Relationships>
</file>

<file path=ppt/slides/_rels/slide42.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92.png"/></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93.pn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94.pn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95.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96.png"/></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97.pn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98.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99.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4" Type="http://schemas.openxmlformats.org/officeDocument/2006/relationships/image" Target="../media/image100.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101.png"/></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102.png"/><Relationship Id="rId4" Type="http://schemas.openxmlformats.org/officeDocument/2006/relationships/notesSlide" Target="../notesSlides/notesSlide7.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103.png"/><Relationship Id="rId4" Type="http://schemas.openxmlformats.org/officeDocument/2006/relationships/notesSlide" Target="../notesSlides/notesSlide8.xml"/></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5.mp4"/><Relationship Id="rId1" Type="http://schemas.microsoft.com/office/2007/relationships/media" Target="../media/media15.mp4"/><Relationship Id="rId4" Type="http://schemas.openxmlformats.org/officeDocument/2006/relationships/image" Target="../media/image104.png"/></Relationships>
</file>

<file path=ppt/slides/_rels/slide60.xml.rels><?xml version="1.0" encoding="UTF-8" standalone="yes"?>
<Relationships xmlns="http://schemas.openxmlformats.org/package/2006/relationships"><Relationship Id="rId8" Type="http://schemas.openxmlformats.org/officeDocument/2006/relationships/hyperlink" Target="https://heise.de/-10391975" TargetMode="External"/><Relationship Id="rId3" Type="http://schemas.openxmlformats.org/officeDocument/2006/relationships/hyperlink" Target="https://de.wikipedia.org/wiki/Kundtsches_Staubrohr" TargetMode="External"/><Relationship Id="rId7" Type="http://schemas.openxmlformats.org/officeDocument/2006/relationships/hyperlink" Target="https://www.nzz.ch/themen-dossiers/zukunft-bauen/leuchtturm-projekt-am-julierpass-ld.1867749" TargetMode="External"/><Relationship Id="rId2" Type="http://schemas.openxmlformats.org/officeDocument/2006/relationships/hyperlink" Target="https://explorer.technorama.ch/de/experiment/experiment-vorlage-3-2-6" TargetMode="External"/><Relationship Id="rId1" Type="http://schemas.openxmlformats.org/officeDocument/2006/relationships/slideLayout" Target="../slideLayouts/slideLayout6.xml"/><Relationship Id="rId6" Type="http://schemas.openxmlformats.org/officeDocument/2006/relationships/hyperlink" Target="https://www.nzz.ch/schweiz/rabattschlacht-um-elektrolastwagen-klima-oder-kasse-lautet-die-frage-ld.1927715" TargetMode="External"/><Relationship Id="rId5" Type="http://schemas.openxmlformats.org/officeDocument/2006/relationships/hyperlink" Target="https://www.philtulga.com/FractionTubes.pdf" TargetMode="External"/><Relationship Id="rId4" Type="http://schemas.openxmlformats.org/officeDocument/2006/relationships/hyperlink" Target="https://www.philtulga.com/Fraction%20Tubes.html" TargetMode="External"/><Relationship Id="rId9" Type="http://schemas.openxmlformats.org/officeDocument/2006/relationships/hyperlink" Target="https://www.geschichte.fm/archiv/gag541/" TargetMode="External"/></Relationships>
</file>

<file path=ppt/slides/_rels/slide61.xml.rels><?xml version="1.0" encoding="UTF-8" standalone="yes"?>
<Relationships xmlns="http://schemas.openxmlformats.org/package/2006/relationships"><Relationship Id="rId8" Type="http://schemas.openxmlformats.org/officeDocument/2006/relationships/hyperlink" Target="https://www.youtube.com/watch?v=uAzwji5Cfmk&amp;t=25s" TargetMode="External"/><Relationship Id="rId3" Type="http://schemas.openxmlformats.org/officeDocument/2006/relationships/hyperlink" Target="https://www.nzz.ch/wissenschaft/dieser-krebs-sitzt-im-dunkeln-und-riecht-nach-schweinestall-ld.1926433" TargetMode="External"/><Relationship Id="rId7" Type="http://schemas.openxmlformats.org/officeDocument/2006/relationships/hyperlink" Target="https://www.geschichte.fm/archiv/gag530/" TargetMode="External"/><Relationship Id="rId2" Type="http://schemas.openxmlformats.org/officeDocument/2006/relationships/hyperlink" Target="https://www.nzz.ch/visuals/die-geisterfassade-von-london-wo-nichts-dahinter-steckt-ld.1899394" TargetMode="External"/><Relationship Id="rId1" Type="http://schemas.openxmlformats.org/officeDocument/2006/relationships/slideLayout" Target="../slideLayouts/slideLayout6.xml"/><Relationship Id="rId6" Type="http://schemas.openxmlformats.org/officeDocument/2006/relationships/hyperlink" Target="https://www.instagram.com/arbeitfails/" TargetMode="External"/><Relationship Id="rId5" Type="http://schemas.openxmlformats.org/officeDocument/2006/relationships/hyperlink" Target="https://www.instagram.com/arbeiterfails/?g=5" TargetMode="External"/><Relationship Id="rId4" Type="http://schemas.openxmlformats.org/officeDocument/2006/relationships/hyperlink" Target="https://www.tagesanzeiger.ch/kuh-veronika-nutzt-gezielt-werkzeuge-zum-kratzen-460005419945" TargetMode="External"/><Relationship Id="rId9" Type="http://schemas.openxmlformats.org/officeDocument/2006/relationships/hyperlink" Target="https://www.youtube.com/watch?v=DnO0w9rh7RY" TargetMode="External"/></Relationships>
</file>

<file path=ppt/slides/_rels/slide62.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106.jpeg"/><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png"/><Relationship Id="rId1" Type="http://schemas.openxmlformats.org/officeDocument/2006/relationships/slideLayout" Target="../slideLayouts/slideLayout6.xml"/><Relationship Id="rId5" Type="http://schemas.openxmlformats.org/officeDocument/2006/relationships/image" Target="../media/image111.jpeg"/><Relationship Id="rId4" Type="http://schemas.openxmlformats.org/officeDocument/2006/relationships/image" Target="../media/image110.jpeg"/></Relationships>
</file>

<file path=ppt/slides/_rels/slide66.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003B7-D567-27CB-A762-43C3F6D77E0F}"/>
              </a:ext>
            </a:extLst>
          </p:cNvPr>
          <p:cNvSpPr>
            <a:spLocks noGrp="1"/>
          </p:cNvSpPr>
          <p:nvPr>
            <p:ph type="title"/>
          </p:nvPr>
        </p:nvSpPr>
        <p:spPr/>
        <p:txBody>
          <a:bodyPr/>
          <a:lstStyle/>
          <a:p>
            <a:r>
              <a:rPr lang="en-US" dirty="0"/>
              <a:t>TODO</a:t>
            </a:r>
            <a:endParaRPr lang="de-CH" dirty="0"/>
          </a:p>
        </p:txBody>
      </p:sp>
      <p:sp>
        <p:nvSpPr>
          <p:cNvPr id="3" name="Content Placeholder 2">
            <a:extLst>
              <a:ext uri="{FF2B5EF4-FFF2-40B4-BE49-F238E27FC236}">
                <a16:creationId xmlns:a16="http://schemas.microsoft.com/office/drawing/2014/main" id="{DFBD7437-65A7-03ED-157B-9E61041CE7E4}"/>
              </a:ext>
            </a:extLst>
          </p:cNvPr>
          <p:cNvSpPr>
            <a:spLocks noGrp="1"/>
          </p:cNvSpPr>
          <p:nvPr>
            <p:ph idx="1"/>
          </p:nvPr>
        </p:nvSpPr>
        <p:spPr/>
        <p:txBody>
          <a:bodyPr/>
          <a:lstStyle/>
          <a:p>
            <a:r>
              <a:rPr lang="en-US" dirty="0" err="1"/>
              <a:t>Hausmeisterliches</a:t>
            </a:r>
            <a:endParaRPr lang="en-US" dirty="0"/>
          </a:p>
          <a:p>
            <a:pPr marL="285750" indent="-285750">
              <a:buFontTx/>
              <a:buChar char="-"/>
            </a:pPr>
            <a:r>
              <a:rPr lang="en-US" dirty="0"/>
              <a:t>xxx</a:t>
            </a:r>
          </a:p>
          <a:p>
            <a:r>
              <a:rPr lang="en-US" dirty="0" err="1"/>
              <a:t>Vorbereitung</a:t>
            </a:r>
            <a:endParaRPr lang="en-US" dirty="0"/>
          </a:p>
          <a:p>
            <a:pPr marL="285750" indent="-285750">
              <a:buFontTx/>
              <a:buChar char="-"/>
            </a:pPr>
            <a:r>
              <a:rPr lang="en-US" dirty="0" err="1">
                <a:highlight>
                  <a:srgbClr val="FFFF00"/>
                </a:highlight>
              </a:rPr>
              <a:t>Röhren</a:t>
            </a:r>
            <a:r>
              <a:rPr lang="en-US" dirty="0">
                <a:highlight>
                  <a:srgbClr val="FFFF00"/>
                </a:highlight>
              </a:rPr>
              <a:t> </a:t>
            </a:r>
            <a:r>
              <a:rPr lang="en-US" dirty="0" err="1">
                <a:highlight>
                  <a:srgbClr val="FFFF00"/>
                </a:highlight>
              </a:rPr>
              <a:t>unter</a:t>
            </a:r>
            <a:r>
              <a:rPr lang="en-US" dirty="0">
                <a:highlight>
                  <a:srgbClr val="FFFF00"/>
                </a:highlight>
              </a:rPr>
              <a:t> die </a:t>
            </a:r>
            <a:r>
              <a:rPr lang="en-US" dirty="0" err="1">
                <a:highlight>
                  <a:srgbClr val="FFFF00"/>
                </a:highlight>
              </a:rPr>
              <a:t>Stühle</a:t>
            </a:r>
            <a:endParaRPr lang="en-US" dirty="0">
              <a:highlight>
                <a:srgbClr val="FFFF00"/>
              </a:highlight>
            </a:endParaRPr>
          </a:p>
          <a:p>
            <a:pPr marL="285750" indent="-285750">
              <a:buFontTx/>
              <a:buChar char="-"/>
            </a:pPr>
            <a:endParaRPr lang="en-US" dirty="0"/>
          </a:p>
        </p:txBody>
      </p:sp>
      <p:sp>
        <p:nvSpPr>
          <p:cNvPr id="4" name="Slide Number Placeholder 3">
            <a:extLst>
              <a:ext uri="{FF2B5EF4-FFF2-40B4-BE49-F238E27FC236}">
                <a16:creationId xmlns:a16="http://schemas.microsoft.com/office/drawing/2014/main" id="{013F2B9A-54FA-0A40-3B38-E64C7D917936}"/>
              </a:ext>
            </a:extLst>
          </p:cNvPr>
          <p:cNvSpPr>
            <a:spLocks noGrp="1"/>
          </p:cNvSpPr>
          <p:nvPr>
            <p:ph type="sldNum" sz="quarter" idx="12"/>
          </p:nvPr>
        </p:nvSpPr>
        <p:spPr/>
        <p:txBody>
          <a:bodyPr/>
          <a:lstStyle/>
          <a:p>
            <a:fld id="{5A33CB2A-1702-4C1D-9CC4-8D472D39F19E}" type="slidenum">
              <a:rPr lang="en-US" smtClean="0"/>
              <a:t>1</a:t>
            </a:fld>
            <a:endParaRPr lang="en-US"/>
          </a:p>
        </p:txBody>
      </p:sp>
    </p:spTree>
    <p:extLst>
      <p:ext uri="{BB962C8B-B14F-4D97-AF65-F5344CB8AC3E}">
        <p14:creationId xmlns:p14="http://schemas.microsoft.com/office/powerpoint/2010/main" val="15550505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D64A3-DF9A-C62E-824D-77E725A02827}"/>
              </a:ext>
            </a:extLst>
          </p:cNvPr>
          <p:cNvSpPr>
            <a:spLocks noGrp="1"/>
          </p:cNvSpPr>
          <p:nvPr>
            <p:ph type="ctrTitle"/>
          </p:nvPr>
        </p:nvSpPr>
        <p:spPr>
          <a:xfrm>
            <a:off x="4155707" y="148970"/>
            <a:ext cx="3797709" cy="676940"/>
          </a:xfrm>
        </p:spPr>
        <p:txBody>
          <a:bodyPr anchor="t"/>
          <a:lstStyle/>
          <a:p>
            <a:pPr algn="ctr"/>
            <a:r>
              <a:rPr lang="en-US" dirty="0" err="1"/>
              <a:t>Willkommen</a:t>
            </a:r>
            <a:r>
              <a:rPr lang="en-US" dirty="0"/>
              <a:t> </a:t>
            </a:r>
            <a:r>
              <a:rPr lang="en-US" dirty="0" err="1"/>
              <a:t>zur</a:t>
            </a:r>
            <a:r>
              <a:rPr lang="en-US" dirty="0"/>
              <a:t> </a:t>
            </a:r>
            <a:endParaRPr lang="de-CH" dirty="0"/>
          </a:p>
        </p:txBody>
      </p:sp>
      <p:sp>
        <p:nvSpPr>
          <p:cNvPr id="7" name="Rectangle 6">
            <a:extLst>
              <a:ext uri="{FF2B5EF4-FFF2-40B4-BE49-F238E27FC236}">
                <a16:creationId xmlns:a16="http://schemas.microsoft.com/office/drawing/2014/main" id="{2F06FFDB-047F-9FDF-4C0F-3167232BCE72}"/>
              </a:ext>
            </a:extLst>
          </p:cNvPr>
          <p:cNvSpPr/>
          <p:nvPr/>
        </p:nvSpPr>
        <p:spPr>
          <a:xfrm>
            <a:off x="10537723" y="0"/>
            <a:ext cx="1654277" cy="112236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CH"/>
          </a:p>
        </p:txBody>
      </p:sp>
      <p:pic>
        <p:nvPicPr>
          <p:cNvPr id="8" name="Picture 7" descr="A silhouette of a person and person&#10;&#10;AI-generated content may be incorrect.">
            <a:extLst>
              <a:ext uri="{FF2B5EF4-FFF2-40B4-BE49-F238E27FC236}">
                <a16:creationId xmlns:a16="http://schemas.microsoft.com/office/drawing/2014/main" id="{C80CB2CD-2E23-624A-7E37-F55CEED27152}"/>
              </a:ext>
            </a:extLst>
          </p:cNvPr>
          <p:cNvPicPr>
            <a:picLocks noChangeAspect="1"/>
          </p:cNvPicPr>
          <p:nvPr/>
        </p:nvPicPr>
        <p:blipFill>
          <a:blip r:embed="rId2" cstate="email">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0363381" y="207037"/>
            <a:ext cx="1001480" cy="864000"/>
          </a:xfrm>
          <a:prstGeom prst="rect">
            <a:avLst/>
          </a:prstGeom>
        </p:spPr>
      </p:pic>
      <p:sp>
        <p:nvSpPr>
          <p:cNvPr id="9" name="TextBox 8">
            <a:extLst>
              <a:ext uri="{FF2B5EF4-FFF2-40B4-BE49-F238E27FC236}">
                <a16:creationId xmlns:a16="http://schemas.microsoft.com/office/drawing/2014/main" id="{17FC2A30-EDBF-0E8A-416F-3AAEF3ADC013}"/>
              </a:ext>
            </a:extLst>
          </p:cNvPr>
          <p:cNvSpPr txBox="1"/>
          <p:nvPr/>
        </p:nvSpPr>
        <p:spPr>
          <a:xfrm>
            <a:off x="9987643" y="1054077"/>
            <a:ext cx="1880643" cy="830997"/>
          </a:xfrm>
          <a:prstGeom prst="rect">
            <a:avLst/>
          </a:prstGeom>
          <a:noFill/>
        </p:spPr>
        <p:txBody>
          <a:bodyPr wrap="none" rtlCol="0">
            <a:spAutoFit/>
          </a:bodyPr>
          <a:lstStyle/>
          <a:p>
            <a:r>
              <a:rPr lang="en-US" sz="2400" dirty="0" err="1">
                <a:latin typeface="Arial" panose="020B0604020202020204" pitchFamily="34" charset="0"/>
                <a:cs typeface="Arial" panose="020B0604020202020204" pitchFamily="34" charset="0"/>
              </a:rPr>
              <a:t>KoMi</a:t>
            </a:r>
            <a:r>
              <a:rPr lang="en-US" sz="2400" dirty="0">
                <a:latin typeface="Arial" panose="020B0604020202020204" pitchFamily="34" charset="0"/>
                <a:cs typeface="Arial" panose="020B0604020202020204" pitchFamily="34" charset="0"/>
              </a:rPr>
              <a:t>-Soirée</a:t>
            </a:r>
          </a:p>
          <a:p>
            <a:pPr algn="ctr"/>
            <a:r>
              <a:rPr lang="en-US" sz="2400" dirty="0">
                <a:latin typeface="Arial" panose="020B0604020202020204" pitchFamily="34" charset="0"/>
                <a:cs typeface="Arial" panose="020B0604020202020204" pitchFamily="34" charset="0"/>
              </a:rPr>
              <a:t>03-2026</a:t>
            </a:r>
          </a:p>
        </p:txBody>
      </p:sp>
      <p:pic>
        <p:nvPicPr>
          <p:cNvPr id="4" name="Picture 3">
            <a:extLst>
              <a:ext uri="{FF2B5EF4-FFF2-40B4-BE49-F238E27FC236}">
                <a16:creationId xmlns:a16="http://schemas.microsoft.com/office/drawing/2014/main" id="{B8815261-4D6F-684C-EC80-C59CE2A9FE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47497" y="0"/>
            <a:ext cx="8512459" cy="6858000"/>
          </a:xfrm>
          <a:prstGeom prst="rect">
            <a:avLst/>
          </a:prstGeom>
        </p:spPr>
      </p:pic>
    </p:spTree>
    <p:extLst>
      <p:ext uri="{BB962C8B-B14F-4D97-AF65-F5344CB8AC3E}">
        <p14:creationId xmlns:p14="http://schemas.microsoft.com/office/powerpoint/2010/main" val="1580542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BEB6B-01AD-7D45-FDDE-04B8C448E4E1}"/>
              </a:ext>
            </a:extLst>
          </p:cNvPr>
          <p:cNvSpPr>
            <a:spLocks noGrp="1"/>
          </p:cNvSpPr>
          <p:nvPr>
            <p:ph type="title"/>
          </p:nvPr>
        </p:nvSpPr>
        <p:spPr/>
        <p:txBody>
          <a:bodyPr/>
          <a:lstStyle/>
          <a:p>
            <a:r>
              <a:rPr lang="de-CH" dirty="0">
                <a:sym typeface="Symbol" panose="05050102010706020507" pitchFamily="18" charset="2"/>
              </a:rPr>
              <a:t>		</a:t>
            </a:r>
            <a:r>
              <a:rPr lang="de-CH" dirty="0"/>
              <a:t>-Tag – 14. März – 03-14</a:t>
            </a:r>
          </a:p>
        </p:txBody>
      </p:sp>
      <p:sp>
        <p:nvSpPr>
          <p:cNvPr id="3" name="Content Placeholder 2">
            <a:extLst>
              <a:ext uri="{FF2B5EF4-FFF2-40B4-BE49-F238E27FC236}">
                <a16:creationId xmlns:a16="http://schemas.microsoft.com/office/drawing/2014/main" id="{707F187B-C424-5C8A-35F7-CE22DDA1E63D}"/>
              </a:ext>
            </a:extLst>
          </p:cNvPr>
          <p:cNvSpPr>
            <a:spLocks noGrp="1"/>
          </p:cNvSpPr>
          <p:nvPr>
            <p:ph idx="1"/>
          </p:nvPr>
        </p:nvSpPr>
        <p:spPr>
          <a:xfrm>
            <a:off x="516099" y="1093305"/>
            <a:ext cx="7103902" cy="5220684"/>
          </a:xfrm>
        </p:spPr>
        <p:txBody>
          <a:bodyPr/>
          <a:lstStyle/>
          <a:p>
            <a:r>
              <a:rPr lang="de-CH" b="1" dirty="0"/>
              <a:t>Fun Facts</a:t>
            </a:r>
          </a:p>
          <a:p>
            <a:r>
              <a:rPr lang="de-CH" dirty="0"/>
              <a:t>Das Symbol für Pi (</a:t>
            </a:r>
            <a:r>
              <a:rPr lang="de-CH" dirty="0">
                <a:latin typeface="Symbol" panose="05050102010706020507" pitchFamily="18" charset="2"/>
                <a:sym typeface="Symbol" panose="05050102010706020507" pitchFamily="18" charset="2"/>
              </a:rPr>
              <a:t></a:t>
            </a:r>
            <a:r>
              <a:rPr lang="de-CH" dirty="0"/>
              <a:t>) gibt es erst seit 1706. Eingeführt durch den Walisischen Mathematiker William Jones (Freund von Newton) und wurde v.a. durch Leonhard Euler bekannt gemacht.</a:t>
            </a:r>
          </a:p>
          <a:p>
            <a:r>
              <a:rPr lang="de-CH" dirty="0"/>
              <a:t>Der Rekord im rezitieren von Pi liegt bei 70’000 Ziffern und wurde von </a:t>
            </a:r>
            <a:r>
              <a:rPr lang="nn-NO" dirty="0"/>
              <a:t>Rajveer Meena an der VIT University aufgestellt.</a:t>
            </a:r>
          </a:p>
          <a:p>
            <a:r>
              <a:rPr lang="de-CH" dirty="0"/>
              <a:t>William Shanks, ein britischer Mathematiker, arbeitete 1873 an der Berechnung von Pi. Er verbrachte Jahre per Hand damit. Er fand die ersten 707 Stellen. Leider war die 527. Stelle, falsch. Was dazu führte, dass alle folgenden Stellen ebenfalls falsch waren.</a:t>
            </a:r>
          </a:p>
          <a:p>
            <a:r>
              <a:rPr lang="de-CH" dirty="0"/>
              <a:t>In 2010 berechneten ein Japaner und Amerikaner Pi auf 5 x 10</a:t>
            </a:r>
            <a:r>
              <a:rPr lang="de-CH" baseline="30000" dirty="0"/>
              <a:t>12</a:t>
            </a:r>
            <a:r>
              <a:rPr lang="de-CH" dirty="0"/>
              <a:t> Stellen. Nur mit einem PC und etlichen externen Festplatten.</a:t>
            </a:r>
          </a:p>
          <a:p>
            <a:r>
              <a:rPr lang="de-CH" dirty="0"/>
              <a:t>Im Alltag reichen wenige Stellen. Kennt man nur 9 und errechnet den Erdumfang aus dem Radius, ist der Fehler ~1/2 cm.</a:t>
            </a:r>
          </a:p>
        </p:txBody>
      </p:sp>
      <p:sp>
        <p:nvSpPr>
          <p:cNvPr id="4" name="Slide Number Placeholder 3">
            <a:extLst>
              <a:ext uri="{FF2B5EF4-FFF2-40B4-BE49-F238E27FC236}">
                <a16:creationId xmlns:a16="http://schemas.microsoft.com/office/drawing/2014/main" id="{56BAA8D2-64D3-6D1A-5C54-D99790CA845B}"/>
              </a:ext>
            </a:extLst>
          </p:cNvPr>
          <p:cNvSpPr>
            <a:spLocks noGrp="1"/>
          </p:cNvSpPr>
          <p:nvPr>
            <p:ph type="sldNum" sz="quarter" idx="12"/>
          </p:nvPr>
        </p:nvSpPr>
        <p:spPr/>
        <p:txBody>
          <a:bodyPr/>
          <a:lstStyle/>
          <a:p>
            <a:fld id="{5A33CB2A-1702-4C1D-9CC4-8D472D39F19E}" type="slidenum">
              <a:rPr lang="en-US" smtClean="0"/>
              <a:t>3</a:t>
            </a:fld>
            <a:endParaRPr lang="en-US"/>
          </a:p>
        </p:txBody>
      </p:sp>
      <p:pic>
        <p:nvPicPr>
          <p:cNvPr id="4098" name="Picture 2" descr="Smartest records: Most Pi places memorised, human calculator and more ...">
            <a:extLst>
              <a:ext uri="{FF2B5EF4-FFF2-40B4-BE49-F238E27FC236}">
                <a16:creationId xmlns:a16="http://schemas.microsoft.com/office/drawing/2014/main" id="{32B29FB6-8B67-84FE-233E-73E1E6C4BC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99191" y="1999553"/>
            <a:ext cx="3458272" cy="227517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71123FAA-4C2F-EEA1-3550-B5E7D5981DF3}"/>
              </a:ext>
            </a:extLst>
          </p:cNvPr>
          <p:cNvPicPr>
            <a:picLocks noChangeAspect="1"/>
          </p:cNvPicPr>
          <p:nvPr/>
        </p:nvPicPr>
        <p:blipFill>
          <a:blip r:embed="rId3"/>
          <a:stretch>
            <a:fillRect/>
          </a:stretch>
        </p:blipFill>
        <p:spPr>
          <a:xfrm>
            <a:off x="7620000" y="0"/>
            <a:ext cx="3458272" cy="1945278"/>
          </a:xfrm>
          <a:prstGeom prst="rect">
            <a:avLst/>
          </a:prstGeom>
        </p:spPr>
      </p:pic>
      <p:sp>
        <p:nvSpPr>
          <p:cNvPr id="8" name="TextBox 7">
            <a:extLst>
              <a:ext uri="{FF2B5EF4-FFF2-40B4-BE49-F238E27FC236}">
                <a16:creationId xmlns:a16="http://schemas.microsoft.com/office/drawing/2014/main" id="{282D9790-3007-A63B-BB33-98198AD901E1}"/>
              </a:ext>
            </a:extLst>
          </p:cNvPr>
          <p:cNvSpPr txBox="1"/>
          <p:nvPr/>
        </p:nvSpPr>
        <p:spPr>
          <a:xfrm>
            <a:off x="8789418" y="4589510"/>
            <a:ext cx="2895024" cy="1548701"/>
          </a:xfrm>
          <a:prstGeom prst="rect">
            <a:avLst/>
          </a:prstGeom>
          <a:noFill/>
        </p:spPr>
        <p:txBody>
          <a:bodyPr wrap="square" rtlCol="0">
            <a:noAutofit/>
          </a:bodyPr>
          <a:lstStyle/>
          <a:p>
            <a:pPr algn="l"/>
            <a:r>
              <a:rPr lang="de-CH" dirty="0">
                <a:latin typeface="Arial" panose="020B0604020202020204" pitchFamily="34" charset="0"/>
                <a:cs typeface="Arial" panose="020B0604020202020204" pitchFamily="34" charset="0"/>
              </a:rPr>
              <a:t>Kate Bush brachte 2005 ein Pi-Lied heraus, das ab der Mitte fast nur aus Ziffern besteht.</a:t>
            </a:r>
          </a:p>
          <a:p>
            <a:pPr algn="l"/>
            <a:endParaRPr lang="de-CH" dirty="0">
              <a:latin typeface="Arial" panose="020B0604020202020204" pitchFamily="34" charset="0"/>
              <a:cs typeface="Arial" panose="020B0604020202020204" pitchFamily="34" charset="0"/>
            </a:endParaRPr>
          </a:p>
          <a:p>
            <a:r>
              <a:rPr lang="de-CH" dirty="0">
                <a:latin typeface="Arial" panose="020B0604020202020204" pitchFamily="34" charset="0"/>
                <a:cs typeface="Arial" panose="020B0604020202020204" pitchFamily="34" charset="0"/>
                <a:hlinkClick r:id="rId4"/>
              </a:rPr>
              <a:t>https://www.youtube.com/watch?v=W8RE2NyAiJg</a:t>
            </a:r>
            <a:r>
              <a:rPr lang="de-CH" dirty="0">
                <a:latin typeface="Arial" panose="020B0604020202020204" pitchFamily="34" charset="0"/>
                <a:cs typeface="Arial" panose="020B0604020202020204" pitchFamily="34" charset="0"/>
              </a:rPr>
              <a:t> </a:t>
            </a:r>
          </a:p>
        </p:txBody>
      </p:sp>
      <p:pic>
        <p:nvPicPr>
          <p:cNvPr id="4104" name="Picture 8" descr="I'm not some weirdo recluse' | Kate Bush | The Guardian">
            <a:extLst>
              <a:ext uri="{FF2B5EF4-FFF2-40B4-BE49-F238E27FC236}">
                <a16:creationId xmlns:a16="http://schemas.microsoft.com/office/drawing/2014/main" id="{9822B94C-781A-4B90-A441-67F8D2A41A6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20336" y="4316733"/>
            <a:ext cx="1219200" cy="243840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454C0A79-E4EF-00AD-D8F7-A2BF8153F0E5}"/>
              </a:ext>
            </a:extLst>
          </p:cNvPr>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22794" y="0"/>
            <a:ext cx="2603591" cy="1093305"/>
          </a:xfrm>
          <a:prstGeom prst="rect">
            <a:avLst/>
          </a:prstGeom>
        </p:spPr>
      </p:pic>
    </p:spTree>
    <p:extLst>
      <p:ext uri="{BB962C8B-B14F-4D97-AF65-F5344CB8AC3E}">
        <p14:creationId xmlns:p14="http://schemas.microsoft.com/office/powerpoint/2010/main" val="2970375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098"/>
                                        </p:tgtEl>
                                        <p:attrNameLst>
                                          <p:attrName>style.visibility</p:attrName>
                                        </p:attrNameLst>
                                      </p:cBhvr>
                                      <p:to>
                                        <p:strVal val="visible"/>
                                      </p:to>
                                    </p:set>
                                    <p:anim calcmode="lin" valueType="num">
                                      <p:cBhvr additive="base">
                                        <p:cTn id="11" dur="500" fill="hold"/>
                                        <p:tgtEl>
                                          <p:spTgt spid="4098"/>
                                        </p:tgtEl>
                                        <p:attrNameLst>
                                          <p:attrName>ppt_x</p:attrName>
                                        </p:attrNameLst>
                                      </p:cBhvr>
                                      <p:tavLst>
                                        <p:tav tm="0">
                                          <p:val>
                                            <p:strVal val="#ppt_x"/>
                                          </p:val>
                                        </p:tav>
                                        <p:tav tm="100000">
                                          <p:val>
                                            <p:strVal val="#ppt_x"/>
                                          </p:val>
                                        </p:tav>
                                      </p:tavLst>
                                    </p:anim>
                                    <p:anim calcmode="lin" valueType="num">
                                      <p:cBhvr additive="base">
                                        <p:cTn id="12"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 calcmode="lin" valueType="num">
                                      <p:cBhvr additive="base">
                                        <p:cTn id="35" dur="500" fill="hold"/>
                                        <p:tgtEl>
                                          <p:spTgt spid="8"/>
                                        </p:tgtEl>
                                        <p:attrNameLst>
                                          <p:attrName>ppt_x</p:attrName>
                                        </p:attrNameLst>
                                      </p:cBhvr>
                                      <p:tavLst>
                                        <p:tav tm="0">
                                          <p:val>
                                            <p:strVal val="#ppt_x"/>
                                          </p:val>
                                        </p:tav>
                                        <p:tav tm="100000">
                                          <p:val>
                                            <p:strVal val="#ppt_x"/>
                                          </p:val>
                                        </p:tav>
                                      </p:tavLst>
                                    </p:anim>
                                    <p:anim calcmode="lin" valueType="num">
                                      <p:cBhvr additive="base">
                                        <p:cTn id="36" dur="500" fill="hold"/>
                                        <p:tgtEl>
                                          <p:spTgt spid="8"/>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104"/>
                                        </p:tgtEl>
                                        <p:attrNameLst>
                                          <p:attrName>style.visibility</p:attrName>
                                        </p:attrNameLst>
                                      </p:cBhvr>
                                      <p:to>
                                        <p:strVal val="visible"/>
                                      </p:to>
                                    </p:set>
                                    <p:anim calcmode="lin" valueType="num">
                                      <p:cBhvr additive="base">
                                        <p:cTn id="39" dur="500" fill="hold"/>
                                        <p:tgtEl>
                                          <p:spTgt spid="4104"/>
                                        </p:tgtEl>
                                        <p:attrNameLst>
                                          <p:attrName>ppt_x</p:attrName>
                                        </p:attrNameLst>
                                      </p:cBhvr>
                                      <p:tavLst>
                                        <p:tav tm="0">
                                          <p:val>
                                            <p:strVal val="#ppt_x"/>
                                          </p:val>
                                        </p:tav>
                                        <p:tav tm="100000">
                                          <p:val>
                                            <p:strVal val="#ppt_x"/>
                                          </p:val>
                                        </p:tav>
                                      </p:tavLst>
                                    </p:anim>
                                    <p:anim calcmode="lin" valueType="num">
                                      <p:cBhvr additive="base">
                                        <p:cTn id="40" dur="500" fill="hold"/>
                                        <p:tgtEl>
                                          <p:spTgt spid="410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BE131-626A-F969-47A6-867483233289}"/>
              </a:ext>
            </a:extLst>
          </p:cNvPr>
          <p:cNvSpPr>
            <a:spLocks noGrp="1"/>
          </p:cNvSpPr>
          <p:nvPr>
            <p:ph type="title"/>
          </p:nvPr>
        </p:nvSpPr>
        <p:spPr/>
        <p:txBody>
          <a:bodyPr/>
          <a:lstStyle/>
          <a:p>
            <a:r>
              <a:rPr lang="de-CH" dirty="0"/>
              <a:t>Aktuelles</a:t>
            </a:r>
          </a:p>
        </p:txBody>
      </p:sp>
      <p:sp>
        <p:nvSpPr>
          <p:cNvPr id="4" name="Slide Number Placeholder 3">
            <a:extLst>
              <a:ext uri="{FF2B5EF4-FFF2-40B4-BE49-F238E27FC236}">
                <a16:creationId xmlns:a16="http://schemas.microsoft.com/office/drawing/2014/main" id="{EFF23373-3194-D309-816F-5AFC3F813399}"/>
              </a:ext>
            </a:extLst>
          </p:cNvPr>
          <p:cNvSpPr>
            <a:spLocks noGrp="1"/>
          </p:cNvSpPr>
          <p:nvPr>
            <p:ph type="sldNum" sz="quarter" idx="12"/>
          </p:nvPr>
        </p:nvSpPr>
        <p:spPr/>
        <p:txBody>
          <a:bodyPr/>
          <a:lstStyle/>
          <a:p>
            <a:fld id="{5A33CB2A-1702-4C1D-9CC4-8D472D39F19E}" type="slidenum">
              <a:rPr lang="en-US" smtClean="0"/>
              <a:t>4</a:t>
            </a:fld>
            <a:endParaRPr lang="en-US"/>
          </a:p>
        </p:txBody>
      </p:sp>
      <p:sp>
        <p:nvSpPr>
          <p:cNvPr id="7" name="Content Placeholder 2">
            <a:extLst>
              <a:ext uri="{FF2B5EF4-FFF2-40B4-BE49-F238E27FC236}">
                <a16:creationId xmlns:a16="http://schemas.microsoft.com/office/drawing/2014/main" id="{3731604A-55E4-9584-B824-FD1B2AC9A8CA}"/>
              </a:ext>
            </a:extLst>
          </p:cNvPr>
          <p:cNvSpPr txBox="1">
            <a:spLocks/>
          </p:cNvSpPr>
          <p:nvPr/>
        </p:nvSpPr>
        <p:spPr>
          <a:xfrm>
            <a:off x="202475" y="1489842"/>
            <a:ext cx="3167742" cy="3389135"/>
          </a:xfrm>
          <a:prstGeom prst="rect">
            <a:avLst/>
          </a:prstGeom>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Arial" panose="020B0604020202020204" pitchFamily="34" charset="0"/>
                <a:ea typeface="+mn-ea"/>
                <a:cs typeface="Arial" panose="020B0604020202020204" pitchFamily="34" charset="0"/>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Arial" panose="020B0604020202020204" pitchFamily="34" charset="0"/>
                <a:ea typeface="+mn-ea"/>
                <a:cs typeface="Arial" panose="020B0604020202020204" pitchFamily="34" charset="0"/>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de-CH" b="1" dirty="0"/>
              <a:t>3D Druck auch im Grossen</a:t>
            </a:r>
          </a:p>
          <a:p>
            <a:pPr>
              <a:spcBef>
                <a:spcPts val="0"/>
              </a:spcBef>
            </a:pPr>
            <a:r>
              <a:rPr lang="de-CH" dirty="0"/>
              <a:t>Im Mai ‘25 wurde im Bündner </a:t>
            </a:r>
            <a:r>
              <a:rPr lang="de-CH" dirty="0" err="1"/>
              <a:t>Mulegns</a:t>
            </a:r>
            <a:r>
              <a:rPr lang="de-CH" dirty="0"/>
              <a:t> der 30m hohe «Tor Alva», der weisse Turm, ein-geweiht. Alle 184 Teile </a:t>
            </a:r>
            <a:r>
              <a:rPr lang="de-CH" dirty="0" err="1"/>
              <a:t>wur</a:t>
            </a:r>
            <a:r>
              <a:rPr lang="de-CH" dirty="0"/>
              <a:t>-den per 3D-Druck aus Beton mit zwei Robotern an der ETH gedruckt. Einer druckte den Beton und der andere legte die Ar-</a:t>
            </a:r>
            <a:br>
              <a:rPr lang="de-CH" dirty="0"/>
            </a:br>
            <a:r>
              <a:rPr lang="de-CH" dirty="0" err="1"/>
              <a:t>mierung</a:t>
            </a:r>
            <a:r>
              <a:rPr lang="de-CH" dirty="0"/>
              <a:t> ein. </a:t>
            </a:r>
          </a:p>
          <a:p>
            <a:pPr>
              <a:spcBef>
                <a:spcPts val="0"/>
              </a:spcBef>
            </a:pPr>
            <a:r>
              <a:rPr lang="de-CH" dirty="0"/>
              <a:t>Das höchste </a:t>
            </a:r>
            <a:br>
              <a:rPr lang="de-CH" dirty="0"/>
            </a:br>
            <a:r>
              <a:rPr lang="de-CH" dirty="0"/>
              <a:t>Bauwerk der </a:t>
            </a:r>
            <a:br>
              <a:rPr lang="de-CH" dirty="0"/>
            </a:br>
            <a:r>
              <a:rPr lang="de-CH" dirty="0"/>
              <a:t>Welt in </a:t>
            </a:r>
            <a:br>
              <a:rPr lang="de-CH" dirty="0"/>
            </a:br>
            <a:r>
              <a:rPr lang="de-CH" dirty="0"/>
              <a:t>3D-Druck!</a:t>
            </a:r>
          </a:p>
          <a:p>
            <a:pPr>
              <a:spcBef>
                <a:spcPts val="0"/>
              </a:spcBef>
            </a:pPr>
            <a:endParaRPr lang="de-CH" dirty="0"/>
          </a:p>
        </p:txBody>
      </p:sp>
      <p:pic>
        <p:nvPicPr>
          <p:cNvPr id="1028" name="Picture 4" descr="Warum Updates wichtig sind - Onlineportal von IT Management">
            <a:extLst>
              <a:ext uri="{FF2B5EF4-FFF2-40B4-BE49-F238E27FC236}">
                <a16:creationId xmlns:a16="http://schemas.microsoft.com/office/drawing/2014/main" id="{0A69A4F3-E8B9-1D15-6D17-4E0C7D45A0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2498834" cy="1405594"/>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8344B869-CE84-CF4C-B1CB-4878FBD5D4B3}"/>
              </a:ext>
            </a:extLst>
          </p:cNvPr>
          <p:cNvSpPr txBox="1">
            <a:spLocks/>
          </p:cNvSpPr>
          <p:nvPr/>
        </p:nvSpPr>
        <p:spPr>
          <a:xfrm>
            <a:off x="6283555" y="1989146"/>
            <a:ext cx="5618231" cy="2976994"/>
          </a:xfrm>
          <a:prstGeom prst="rect">
            <a:avLst/>
          </a:prstGeom>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Arial" panose="020B0604020202020204" pitchFamily="34" charset="0"/>
                <a:ea typeface="+mn-ea"/>
                <a:cs typeface="Arial" panose="020B0604020202020204" pitchFamily="34" charset="0"/>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Arial" panose="020B0604020202020204" pitchFamily="34" charset="0"/>
                <a:ea typeface="+mn-ea"/>
                <a:cs typeface="Arial" panose="020B0604020202020204" pitchFamily="34" charset="0"/>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de-CH" b="1" dirty="0"/>
              <a:t>Noch ein Mythos zerstört… Dunkelflauten</a:t>
            </a:r>
          </a:p>
          <a:p>
            <a:r>
              <a:rPr lang="de-CH" dirty="0"/>
              <a:t>In Deutschland stammten 2025 bereits insgesamt </a:t>
            </a:r>
            <a:r>
              <a:rPr lang="de-CH" b="1" dirty="0"/>
              <a:t>58.6%</a:t>
            </a:r>
            <a:r>
              <a:rPr lang="de-CH" dirty="0"/>
              <a:t> des eingespeisten Stroms aus erneuerbaren Quellen.</a:t>
            </a:r>
          </a:p>
          <a:p>
            <a:pPr>
              <a:spcBef>
                <a:spcPts val="300"/>
              </a:spcBef>
            </a:pPr>
            <a:r>
              <a:rPr lang="de-CH" dirty="0"/>
              <a:t>Laut KfW-Analyse liefern Wind und Sonne nur an ~4% aller Tage im Jahr unzureichend Strom. </a:t>
            </a:r>
          </a:p>
          <a:p>
            <a:pPr>
              <a:spcBef>
                <a:spcPts val="2400"/>
              </a:spcBef>
            </a:pPr>
            <a:r>
              <a:rPr lang="de-CH" b="1" dirty="0"/>
              <a:t>E-LKWs in der Schweiz</a:t>
            </a:r>
          </a:p>
          <a:p>
            <a:r>
              <a:rPr lang="de-CH" dirty="0"/>
              <a:t>2025 waren bereits </a:t>
            </a:r>
            <a:r>
              <a:rPr lang="de-CH" b="1" dirty="0"/>
              <a:t>21%</a:t>
            </a:r>
            <a:r>
              <a:rPr lang="de-CH" dirty="0"/>
              <a:t> an den Neuzulassungen E-LKWs. Laut Bundesamt für Energie sind die Gesamt-</a:t>
            </a:r>
            <a:r>
              <a:rPr lang="de-CH" dirty="0" err="1"/>
              <a:t>betriebskosten</a:t>
            </a:r>
            <a:r>
              <a:rPr lang="de-CH" dirty="0"/>
              <a:t> der E-LKWs im Regionalverkehr um etwa 10% geringer als die von Diesel-LKWs.</a:t>
            </a:r>
          </a:p>
        </p:txBody>
      </p:sp>
      <p:pic>
        <p:nvPicPr>
          <p:cNvPr id="2050" name="Picture 2" descr="Der Weisse Turm Mulegns ist eröffnet | Zindel United">
            <a:extLst>
              <a:ext uri="{FF2B5EF4-FFF2-40B4-BE49-F238E27FC236}">
                <a16:creationId xmlns:a16="http://schemas.microsoft.com/office/drawing/2014/main" id="{0B80EA10-5C55-D9D1-7EBA-B8D164DF212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976" r="33238"/>
          <a:stretch>
            <a:fillRect/>
          </a:stretch>
        </p:blipFill>
        <p:spPr bwMode="auto">
          <a:xfrm>
            <a:off x="3511626" y="0"/>
            <a:ext cx="2311174" cy="581950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Die Elemente werden im 3D-Druck verfahren im Robotic Fabrication Lab der ETH Zürich am Hönggerberg hergestellt.">
            <a:extLst>
              <a:ext uri="{FF2B5EF4-FFF2-40B4-BE49-F238E27FC236}">
                <a16:creationId xmlns:a16="http://schemas.microsoft.com/office/drawing/2014/main" id="{2C6A48AD-7CB9-46BE-23C0-ABF5E3148D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53689" y="4749596"/>
            <a:ext cx="2430632" cy="182297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Solar- und Windenergie auf Platz 1 der Energiequellen">
            <a:extLst>
              <a:ext uri="{FF2B5EF4-FFF2-40B4-BE49-F238E27FC236}">
                <a16:creationId xmlns:a16="http://schemas.microsoft.com/office/drawing/2014/main" id="{B34E2F23-D505-08D4-56C9-47AAFBDE07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43610" y="197711"/>
            <a:ext cx="4740224" cy="1791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2576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054"/>
                                        </p:tgtEl>
                                        <p:attrNameLst>
                                          <p:attrName>style.visibility</p:attrName>
                                        </p:attrNameLst>
                                      </p:cBhvr>
                                      <p:to>
                                        <p:strVal val="visible"/>
                                      </p:to>
                                    </p:set>
                                    <p:anim calcmode="lin" valueType="num">
                                      <p:cBhvr additive="base">
                                        <p:cTn id="11" dur="500" fill="hold"/>
                                        <p:tgtEl>
                                          <p:spTgt spid="2054"/>
                                        </p:tgtEl>
                                        <p:attrNameLst>
                                          <p:attrName>ppt_x</p:attrName>
                                        </p:attrNameLst>
                                      </p:cBhvr>
                                      <p:tavLst>
                                        <p:tav tm="0">
                                          <p:val>
                                            <p:strVal val="#ppt_x"/>
                                          </p:val>
                                        </p:tav>
                                        <p:tav tm="100000">
                                          <p:val>
                                            <p:strVal val="#ppt_x"/>
                                          </p:val>
                                        </p:tav>
                                      </p:tavLst>
                                    </p:anim>
                                    <p:anim calcmode="lin" valueType="num">
                                      <p:cBhvr additive="base">
                                        <p:cTn id="12" dur="500" fill="hold"/>
                                        <p:tgtEl>
                                          <p:spTgt spid="205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727C-7CCC-950F-C88B-6DC1B74898CC}"/>
              </a:ext>
            </a:extLst>
          </p:cNvPr>
          <p:cNvSpPr>
            <a:spLocks noGrp="1"/>
          </p:cNvSpPr>
          <p:nvPr>
            <p:ph type="title"/>
          </p:nvPr>
        </p:nvSpPr>
        <p:spPr/>
        <p:txBody>
          <a:bodyPr/>
          <a:lstStyle/>
          <a:p>
            <a:r>
              <a:rPr lang="de-CH" dirty="0"/>
              <a:t>Update…</a:t>
            </a:r>
          </a:p>
        </p:txBody>
      </p:sp>
      <p:sp>
        <p:nvSpPr>
          <p:cNvPr id="3" name="Content Placeholder 2">
            <a:extLst>
              <a:ext uri="{FF2B5EF4-FFF2-40B4-BE49-F238E27FC236}">
                <a16:creationId xmlns:a16="http://schemas.microsoft.com/office/drawing/2014/main" id="{003DAA7A-37EB-9725-3974-7E9D81F9414C}"/>
              </a:ext>
            </a:extLst>
          </p:cNvPr>
          <p:cNvSpPr>
            <a:spLocks noGrp="1"/>
          </p:cNvSpPr>
          <p:nvPr>
            <p:ph idx="1"/>
          </p:nvPr>
        </p:nvSpPr>
        <p:spPr/>
        <p:txBody>
          <a:bodyPr/>
          <a:lstStyle/>
          <a:p>
            <a:r>
              <a:rPr lang="de-CH" sz="2800" dirty="0"/>
              <a:t>Das KoMi Aroma-Testarium – V2</a:t>
            </a:r>
          </a:p>
          <a:p>
            <a:endParaRPr lang="de-CH" dirty="0"/>
          </a:p>
          <a:p>
            <a:endParaRPr lang="de-CH" dirty="0"/>
          </a:p>
          <a:p>
            <a:endParaRPr lang="de-CH" dirty="0"/>
          </a:p>
          <a:p>
            <a:endParaRPr lang="de-CH" dirty="0"/>
          </a:p>
          <a:p>
            <a:endParaRPr lang="de-CH" dirty="0"/>
          </a:p>
          <a:p>
            <a:r>
              <a:rPr lang="de-CH" dirty="0"/>
              <a:t>Es stehen 9 Aromen zum Test des eigenen Geruchssinns parat</a:t>
            </a:r>
            <a:br>
              <a:rPr lang="de-CH" dirty="0"/>
            </a:br>
            <a:r>
              <a:rPr lang="de-CH" dirty="0"/>
              <a:t>und 3 Dosen mit Kaffee-Bohnen zur «Neutralisierung».</a:t>
            </a:r>
          </a:p>
          <a:p>
            <a:r>
              <a:rPr lang="de-CH" dirty="0"/>
              <a:t>Dazu hat’s Bögen, in die man seine Lösung eintragen kann </a:t>
            </a:r>
          </a:p>
          <a:p>
            <a:endParaRPr lang="de-CH" dirty="0"/>
          </a:p>
          <a:p>
            <a:r>
              <a:rPr lang="de-CH" dirty="0"/>
              <a:t>Am Ende der Soirée gibt’s die Auflösung in Form einer verdeckten</a:t>
            </a:r>
            <a:br>
              <a:rPr lang="de-CH" dirty="0"/>
            </a:br>
            <a:r>
              <a:rPr lang="de-CH" dirty="0"/>
              <a:t>Karte. Man kann den Test also auch noch nach der Soirée machen.</a:t>
            </a:r>
          </a:p>
        </p:txBody>
      </p:sp>
      <p:sp>
        <p:nvSpPr>
          <p:cNvPr id="4" name="Slide Number Placeholder 3">
            <a:extLst>
              <a:ext uri="{FF2B5EF4-FFF2-40B4-BE49-F238E27FC236}">
                <a16:creationId xmlns:a16="http://schemas.microsoft.com/office/drawing/2014/main" id="{1F70370D-3C2A-ACB5-19A7-CFD5C188449E}"/>
              </a:ext>
            </a:extLst>
          </p:cNvPr>
          <p:cNvSpPr>
            <a:spLocks noGrp="1"/>
          </p:cNvSpPr>
          <p:nvPr>
            <p:ph type="sldNum" sz="quarter" idx="12"/>
          </p:nvPr>
        </p:nvSpPr>
        <p:spPr/>
        <p:txBody>
          <a:bodyPr/>
          <a:lstStyle/>
          <a:p>
            <a:fld id="{5A33CB2A-1702-4C1D-9CC4-8D472D39F19E}" type="slidenum">
              <a:rPr lang="en-US" smtClean="0"/>
              <a:t>5</a:t>
            </a:fld>
            <a:endParaRPr lang="en-US"/>
          </a:p>
        </p:txBody>
      </p:sp>
      <p:pic>
        <p:nvPicPr>
          <p:cNvPr id="7" name="Picture 6">
            <a:extLst>
              <a:ext uri="{FF2B5EF4-FFF2-40B4-BE49-F238E27FC236}">
                <a16:creationId xmlns:a16="http://schemas.microsoft.com/office/drawing/2014/main" id="{3BA73E2B-2F1E-31AC-4A82-92A22FDC0D9E}"/>
              </a:ext>
            </a:extLst>
          </p:cNvPr>
          <p:cNvPicPr>
            <a:picLocks noChangeAspect="1"/>
          </p:cNvPicPr>
          <p:nvPr/>
        </p:nvPicPr>
        <p:blipFill>
          <a:blip r:embed="rId2"/>
          <a:srcRect t="10776"/>
          <a:stretch>
            <a:fillRect/>
          </a:stretch>
        </p:blipFill>
        <p:spPr>
          <a:xfrm>
            <a:off x="0" y="1720312"/>
            <a:ext cx="12192000" cy="1894924"/>
          </a:xfrm>
          <a:prstGeom prst="rect">
            <a:avLst/>
          </a:prstGeom>
        </p:spPr>
      </p:pic>
      <p:pic>
        <p:nvPicPr>
          <p:cNvPr id="6" name="Picture 5">
            <a:extLst>
              <a:ext uri="{FF2B5EF4-FFF2-40B4-BE49-F238E27FC236}">
                <a16:creationId xmlns:a16="http://schemas.microsoft.com/office/drawing/2014/main" id="{1F253E2C-82BD-63DB-03F3-9C01E54AD07C}"/>
              </a:ext>
            </a:extLst>
          </p:cNvPr>
          <p:cNvPicPr>
            <a:picLocks noChangeAspect="1"/>
          </p:cNvPicPr>
          <p:nvPr/>
        </p:nvPicPr>
        <p:blipFill>
          <a:blip r:embed="rId3"/>
          <a:stretch>
            <a:fillRect/>
          </a:stretch>
        </p:blipFill>
        <p:spPr>
          <a:xfrm rot="1440000">
            <a:off x="8462365" y="2890435"/>
            <a:ext cx="2458205" cy="3438000"/>
          </a:xfrm>
          <a:prstGeom prst="rect">
            <a:avLst/>
          </a:prstGeom>
          <a:ln>
            <a:noFill/>
          </a:ln>
          <a:effectLst>
            <a:outerShdw blurRad="292100" dist="139700" dir="2700000" algn="tl" rotWithShape="0">
              <a:srgbClr val="333333">
                <a:alpha val="65000"/>
              </a:srgbClr>
            </a:outerShdw>
          </a:effectLst>
        </p:spPr>
      </p:pic>
      <p:sp>
        <p:nvSpPr>
          <p:cNvPr id="9" name="Arrow: Right 8">
            <a:extLst>
              <a:ext uri="{FF2B5EF4-FFF2-40B4-BE49-F238E27FC236}">
                <a16:creationId xmlns:a16="http://schemas.microsoft.com/office/drawing/2014/main" id="{6215B9D3-1F05-C2E0-8E4F-34B8A988AEAB}"/>
              </a:ext>
            </a:extLst>
          </p:cNvPr>
          <p:cNvSpPr/>
          <p:nvPr/>
        </p:nvSpPr>
        <p:spPr>
          <a:xfrm>
            <a:off x="6789987" y="4723652"/>
            <a:ext cx="821410" cy="557939"/>
          </a:xfrm>
          <a:prstGeom prst="rightArrow">
            <a:avLst/>
          </a:prstGeom>
          <a:solidFill>
            <a:srgbClr val="D2B47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CH"/>
          </a:p>
        </p:txBody>
      </p:sp>
    </p:spTree>
    <p:extLst>
      <p:ext uri="{BB962C8B-B14F-4D97-AF65-F5344CB8AC3E}">
        <p14:creationId xmlns:p14="http://schemas.microsoft.com/office/powerpoint/2010/main" val="2056558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Welt der Physik: Dunkle Energie">
            <a:extLst>
              <a:ext uri="{FF2B5EF4-FFF2-40B4-BE49-F238E27FC236}">
                <a16:creationId xmlns:a16="http://schemas.microsoft.com/office/drawing/2014/main" id="{40DC95C2-56F2-1336-CD2B-590DA616D82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tretch>
            <a:fillRect/>
          </a:stretch>
        </p:blipFill>
        <p:spPr bwMode="auto">
          <a:xfrm>
            <a:off x="0" y="0"/>
            <a:ext cx="12192000" cy="6858000"/>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73DEB24-6DBF-0B5D-AFE1-6909E3CC2347}"/>
              </a:ext>
            </a:extLst>
          </p:cNvPr>
          <p:cNvSpPr>
            <a:spLocks noGrp="1"/>
          </p:cNvSpPr>
          <p:nvPr>
            <p:ph type="title"/>
          </p:nvPr>
        </p:nvSpPr>
        <p:spPr/>
        <p:txBody>
          <a:bodyPr/>
          <a:lstStyle/>
          <a:p>
            <a:endParaRPr lang="de-CH" dirty="0"/>
          </a:p>
        </p:txBody>
      </p:sp>
      <p:sp>
        <p:nvSpPr>
          <p:cNvPr id="8" name="Freeform: Shape 7">
            <a:extLst>
              <a:ext uri="{FF2B5EF4-FFF2-40B4-BE49-F238E27FC236}">
                <a16:creationId xmlns:a16="http://schemas.microsoft.com/office/drawing/2014/main" id="{61C344B2-56F0-9C69-F2A5-172EB4949800}"/>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rgbClr val="92D050"/>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1">
            <a:extLst>
              <a:ext uri="{FF2B5EF4-FFF2-40B4-BE49-F238E27FC236}">
                <a16:creationId xmlns:a16="http://schemas.microsoft.com/office/drawing/2014/main" id="{1D0C35A8-75C1-B556-0679-DC1B80AB0CC8}"/>
              </a:ext>
            </a:extLst>
          </p:cNvPr>
          <p:cNvSpPr txBox="1">
            <a:spLocks/>
          </p:cNvSpPr>
          <p:nvPr/>
        </p:nvSpPr>
        <p:spPr>
          <a:xfrm>
            <a:off x="7263863" y="6034208"/>
            <a:ext cx="4761123" cy="635582"/>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a:lstStyle>
          <a:p>
            <a:pPr algn="r"/>
            <a:r>
              <a:rPr lang="en-US" dirty="0"/>
              <a:t>Alles Dunkel</a:t>
            </a:r>
            <a:endParaRPr lang="de-CH" dirty="0"/>
          </a:p>
        </p:txBody>
      </p:sp>
      <p:sp>
        <p:nvSpPr>
          <p:cNvPr id="10" name="Subtitle 2">
            <a:extLst>
              <a:ext uri="{FF2B5EF4-FFF2-40B4-BE49-F238E27FC236}">
                <a16:creationId xmlns:a16="http://schemas.microsoft.com/office/drawing/2014/main" id="{EAED93FF-1F8A-16A8-6EED-6BE8C95371DB}"/>
              </a:ext>
            </a:extLst>
          </p:cNvPr>
          <p:cNvSpPr txBox="1">
            <a:spLocks/>
          </p:cNvSpPr>
          <p:nvPr/>
        </p:nvSpPr>
        <p:spPr>
          <a:xfrm>
            <a:off x="8507392" y="4077930"/>
            <a:ext cx="3620386" cy="1956278"/>
          </a:xfrm>
          <a:prstGeom prst="rect">
            <a:avLst/>
          </a:prstGeom>
        </p:spPr>
        <p:txBody>
          <a:bodyPr vert="horz" lIns="91440" tIns="45720" rIns="91440" bIns="45720" rtlCol="0" anchor="b">
            <a:normAutofit fontScale="92500"/>
          </a:bodyPr>
          <a:lst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de-CH" sz="3200" dirty="0">
                <a:latin typeface="Arial" panose="020B0604020202020204" pitchFamily="34" charset="0"/>
                <a:cs typeface="Arial" panose="020B0604020202020204" pitchFamily="34" charset="0"/>
              </a:rPr>
              <a:t>Warum wurden Dunkle Materie &amp; Energie ‘erfunden’?</a:t>
            </a:r>
            <a:endParaRPr lang="en-US" sz="3200" dirty="0"/>
          </a:p>
        </p:txBody>
      </p:sp>
    </p:spTree>
    <p:extLst>
      <p:ext uri="{BB962C8B-B14F-4D97-AF65-F5344CB8AC3E}">
        <p14:creationId xmlns:p14="http://schemas.microsoft.com/office/powerpoint/2010/main" val="3510097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598E1-6E9A-17F7-8749-C3562FC89224}"/>
              </a:ext>
            </a:extLst>
          </p:cNvPr>
          <p:cNvSpPr>
            <a:spLocks noGrp="1"/>
          </p:cNvSpPr>
          <p:nvPr>
            <p:ph type="title"/>
          </p:nvPr>
        </p:nvSpPr>
        <p:spPr/>
        <p:txBody>
          <a:bodyPr/>
          <a:lstStyle/>
          <a:p>
            <a:r>
              <a:rPr lang="de-CH" dirty="0"/>
              <a:t>Wissenschaft und Pop-Kultur</a:t>
            </a:r>
          </a:p>
        </p:txBody>
      </p:sp>
      <p:sp>
        <p:nvSpPr>
          <p:cNvPr id="3" name="Content Placeholder 2">
            <a:extLst>
              <a:ext uri="{FF2B5EF4-FFF2-40B4-BE49-F238E27FC236}">
                <a16:creationId xmlns:a16="http://schemas.microsoft.com/office/drawing/2014/main" id="{D6F09C57-43ED-9C97-9C2D-63C65DC51D1E}"/>
              </a:ext>
            </a:extLst>
          </p:cNvPr>
          <p:cNvSpPr>
            <a:spLocks noGrp="1"/>
          </p:cNvSpPr>
          <p:nvPr>
            <p:ph idx="1"/>
          </p:nvPr>
        </p:nvSpPr>
        <p:spPr>
          <a:xfrm>
            <a:off x="516098" y="1039874"/>
            <a:ext cx="11159803" cy="5220684"/>
          </a:xfrm>
        </p:spPr>
        <p:txBody>
          <a:bodyPr/>
          <a:lstStyle/>
          <a:p>
            <a:r>
              <a:rPr lang="de-CH" dirty="0"/>
              <a:t>Diese beiden Dinge passen selten zusammen.</a:t>
            </a:r>
          </a:p>
          <a:p>
            <a:r>
              <a:rPr lang="de-CH" dirty="0"/>
              <a:t>Das letzte grosse Ereignis dieser Art war Einstein mit seiner Relativitätstheorie</a:t>
            </a:r>
          </a:p>
          <a:p>
            <a:r>
              <a:rPr lang="de-CH" dirty="0"/>
              <a:t>Und jetzt gibt es wieder etwas, was extrem stark in die Pop-Kultur Eingang gefunden hat:</a:t>
            </a:r>
          </a:p>
          <a:p>
            <a:pPr algn="ctr"/>
            <a:r>
              <a:rPr lang="de-CH" sz="3200" b="1" dirty="0"/>
              <a:t>Dunkle</a:t>
            </a:r>
          </a:p>
          <a:p>
            <a:pPr algn="ctr">
              <a:spcBef>
                <a:spcPts val="0"/>
              </a:spcBef>
            </a:pPr>
            <a:r>
              <a:rPr lang="de-CH" sz="3200" b="1" dirty="0"/>
              <a:t>Materie						Energie</a:t>
            </a:r>
          </a:p>
          <a:p>
            <a:pPr algn="ctr"/>
            <a:endParaRPr lang="de-CH" sz="3200" b="1" dirty="0"/>
          </a:p>
          <a:p>
            <a:pPr algn="ctr"/>
            <a:endParaRPr lang="de-CH" sz="3200" b="1" dirty="0"/>
          </a:p>
          <a:p>
            <a:pPr algn="ctr"/>
            <a:endParaRPr lang="de-CH" sz="3200" b="1" dirty="0"/>
          </a:p>
          <a:p>
            <a:endParaRPr lang="de-CH" dirty="0"/>
          </a:p>
          <a:p>
            <a:pPr>
              <a:spcBef>
                <a:spcPts val="0"/>
              </a:spcBef>
            </a:pPr>
            <a:r>
              <a:rPr lang="de-CH" dirty="0"/>
              <a:t>Keine Angst… Wir diskutieren hier nicht, was das sein kann. Wir schauen nur wie man darauf kommt.</a:t>
            </a:r>
          </a:p>
        </p:txBody>
      </p:sp>
      <p:sp>
        <p:nvSpPr>
          <p:cNvPr id="4" name="Slide Number Placeholder 3">
            <a:extLst>
              <a:ext uri="{FF2B5EF4-FFF2-40B4-BE49-F238E27FC236}">
                <a16:creationId xmlns:a16="http://schemas.microsoft.com/office/drawing/2014/main" id="{844D2218-2993-CFAB-3464-B8E3AF22DA61}"/>
              </a:ext>
            </a:extLst>
          </p:cNvPr>
          <p:cNvSpPr>
            <a:spLocks noGrp="1"/>
          </p:cNvSpPr>
          <p:nvPr>
            <p:ph type="sldNum" sz="quarter" idx="12"/>
          </p:nvPr>
        </p:nvSpPr>
        <p:spPr/>
        <p:txBody>
          <a:bodyPr/>
          <a:lstStyle/>
          <a:p>
            <a:fld id="{5A33CB2A-1702-4C1D-9CC4-8D472D39F19E}" type="slidenum">
              <a:rPr lang="en-US" smtClean="0"/>
              <a:t>7</a:t>
            </a:fld>
            <a:endParaRPr lang="en-US"/>
          </a:p>
        </p:txBody>
      </p:sp>
      <p:grpSp>
        <p:nvGrpSpPr>
          <p:cNvPr id="8" name="Group 7">
            <a:extLst>
              <a:ext uri="{FF2B5EF4-FFF2-40B4-BE49-F238E27FC236}">
                <a16:creationId xmlns:a16="http://schemas.microsoft.com/office/drawing/2014/main" id="{64205813-9AC6-9A1C-95AA-BF52E0D32FC1}"/>
              </a:ext>
            </a:extLst>
          </p:cNvPr>
          <p:cNvGrpSpPr/>
          <p:nvPr/>
        </p:nvGrpSpPr>
        <p:grpSpPr>
          <a:xfrm>
            <a:off x="1689904" y="3577577"/>
            <a:ext cx="8812192" cy="2309802"/>
            <a:chOff x="1689904" y="3577577"/>
            <a:chExt cx="8812192" cy="2309802"/>
          </a:xfrm>
        </p:grpSpPr>
        <p:sp>
          <p:nvSpPr>
            <p:cNvPr id="5" name="Rectangle 4">
              <a:extLst>
                <a:ext uri="{FF2B5EF4-FFF2-40B4-BE49-F238E27FC236}">
                  <a16:creationId xmlns:a16="http://schemas.microsoft.com/office/drawing/2014/main" id="{038157AA-157F-C6A9-8D46-E3E82048B1A3}"/>
                </a:ext>
              </a:extLst>
            </p:cNvPr>
            <p:cNvSpPr/>
            <p:nvPr/>
          </p:nvSpPr>
          <p:spPr>
            <a:xfrm>
              <a:off x="1689904" y="3577577"/>
              <a:ext cx="2407534" cy="2309802"/>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CH"/>
            </a:p>
          </p:txBody>
        </p:sp>
        <p:sp>
          <p:nvSpPr>
            <p:cNvPr id="6" name="Rectangle 5">
              <a:extLst>
                <a:ext uri="{FF2B5EF4-FFF2-40B4-BE49-F238E27FC236}">
                  <a16:creationId xmlns:a16="http://schemas.microsoft.com/office/drawing/2014/main" id="{29BE00E7-7BBD-5916-CD8A-9AC93AE111B7}"/>
                </a:ext>
              </a:extLst>
            </p:cNvPr>
            <p:cNvSpPr/>
            <p:nvPr/>
          </p:nvSpPr>
          <p:spPr>
            <a:xfrm>
              <a:off x="8094562" y="3577577"/>
              <a:ext cx="2407534" cy="2309802"/>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CH"/>
            </a:p>
          </p:txBody>
        </p:sp>
        <p:sp>
          <p:nvSpPr>
            <p:cNvPr id="7" name="Speech Bubble: Rectangle with Corners Rounded 6">
              <a:extLst>
                <a:ext uri="{FF2B5EF4-FFF2-40B4-BE49-F238E27FC236}">
                  <a16:creationId xmlns:a16="http://schemas.microsoft.com/office/drawing/2014/main" id="{42334153-3A90-6ECA-EC5C-4F6101D60C8D}"/>
                </a:ext>
              </a:extLst>
            </p:cNvPr>
            <p:cNvSpPr/>
            <p:nvPr/>
          </p:nvSpPr>
          <p:spPr>
            <a:xfrm>
              <a:off x="5131443" y="4595898"/>
              <a:ext cx="2407534" cy="1213996"/>
            </a:xfrm>
            <a:prstGeom prst="wedgeRoundRectCallout">
              <a:avLst>
                <a:gd name="adj1" fmla="val 97436"/>
                <a:gd name="adj2" fmla="val -31890"/>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CH" dirty="0"/>
                <a:t>Man beachte den schwarzen Blitz auf schwarzem Grund!</a:t>
              </a:r>
            </a:p>
          </p:txBody>
        </p:sp>
      </p:grpSp>
      <p:pic>
        <p:nvPicPr>
          <p:cNvPr id="2050" name="Picture 2" descr="Albert Einstein - Genie und Wissenschaftler - [GEOLINO]">
            <a:extLst>
              <a:ext uri="{FF2B5EF4-FFF2-40B4-BE49-F238E27FC236}">
                <a16:creationId xmlns:a16="http://schemas.microsoft.com/office/drawing/2014/main" id="{16CBC9CE-9A0A-9D61-A030-3A79F5C83E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88187" y="110284"/>
            <a:ext cx="1424940" cy="18591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5629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 calcmode="lin" valueType="num">
                                      <p:cBhvr additive="base">
                                        <p:cTn id="2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CEB76-8F65-85CF-0CA5-DD0DCB1F8AF3}"/>
              </a:ext>
            </a:extLst>
          </p:cNvPr>
          <p:cNvSpPr>
            <a:spLocks noGrp="1"/>
          </p:cNvSpPr>
          <p:nvPr>
            <p:ph type="title"/>
          </p:nvPr>
        </p:nvSpPr>
        <p:spPr/>
        <p:txBody>
          <a:bodyPr/>
          <a:lstStyle/>
          <a:p>
            <a:r>
              <a:rPr lang="de-CH" dirty="0"/>
              <a:t>1. Dunkle Materie</a:t>
            </a:r>
          </a:p>
        </p:txBody>
      </p:sp>
      <p:sp>
        <p:nvSpPr>
          <p:cNvPr id="3" name="Content Placeholder 2">
            <a:extLst>
              <a:ext uri="{FF2B5EF4-FFF2-40B4-BE49-F238E27FC236}">
                <a16:creationId xmlns:a16="http://schemas.microsoft.com/office/drawing/2014/main" id="{1A7EB9F5-D515-30AB-995D-BA0701D325A2}"/>
              </a:ext>
            </a:extLst>
          </p:cNvPr>
          <p:cNvSpPr>
            <a:spLocks noGrp="1"/>
          </p:cNvSpPr>
          <p:nvPr>
            <p:ph idx="1"/>
          </p:nvPr>
        </p:nvSpPr>
        <p:spPr/>
        <p:txBody>
          <a:bodyPr/>
          <a:lstStyle/>
          <a:p>
            <a:r>
              <a:rPr lang="de-CH" dirty="0"/>
              <a:t>Wie kommt man darauf, das so etwas wie «Dunkle Materie» existiert?</a:t>
            </a:r>
          </a:p>
          <a:p>
            <a:pPr marL="3322638"/>
            <a:r>
              <a:rPr lang="de-CH" dirty="0"/>
              <a:t>Es beginnt mit einer Alltagserfahrung…</a:t>
            </a:r>
          </a:p>
          <a:p>
            <a:pPr marL="3322638"/>
            <a:r>
              <a:rPr lang="de-CH" dirty="0"/>
              <a:t>Schleudere ich einen Ball an einer Schnur um meinen Kopf kostet es mich mehr Kraft wenn ich ihn immer schneller drehen will.</a:t>
            </a:r>
          </a:p>
          <a:p>
            <a:pPr marL="3608388" indent="-285750">
              <a:buFont typeface="Wingdings" panose="05000000000000000000" pitchFamily="2" charset="2"/>
              <a:buChar char="è"/>
            </a:pPr>
            <a:r>
              <a:rPr lang="de-CH" dirty="0">
                <a:sym typeface="Wingdings" panose="05000000000000000000" pitchFamily="2" charset="2"/>
              </a:rPr>
              <a:t>mehr Geschwindigkeit  mehr Kraft</a:t>
            </a:r>
          </a:p>
          <a:p>
            <a:pPr marL="3322638"/>
            <a:endParaRPr lang="de-CH" dirty="0">
              <a:sym typeface="Wingdings" panose="05000000000000000000" pitchFamily="2" charset="2"/>
            </a:endParaRPr>
          </a:p>
          <a:p>
            <a:pPr marL="3322638"/>
            <a:r>
              <a:rPr lang="de-CH" b="1" dirty="0">
                <a:sym typeface="Wingdings" panose="05000000000000000000" pitchFamily="2" charset="2"/>
              </a:rPr>
              <a:t>Das Gleiche gilt für die Gravitation</a:t>
            </a:r>
          </a:p>
          <a:p>
            <a:pPr marL="3322638"/>
            <a:r>
              <a:rPr lang="de-CH" dirty="0">
                <a:sym typeface="Wingdings" panose="05000000000000000000" pitchFamily="2" charset="2"/>
              </a:rPr>
              <a:t>Bewegt sich ein Himmelsobjekt</a:t>
            </a:r>
            <a:br>
              <a:rPr lang="de-CH" dirty="0">
                <a:sym typeface="Wingdings" panose="05000000000000000000" pitchFamily="2" charset="2"/>
              </a:rPr>
            </a:br>
            <a:r>
              <a:rPr lang="de-CH" dirty="0">
                <a:sym typeface="Wingdings" panose="05000000000000000000" pitchFamily="2" charset="2"/>
              </a:rPr>
              <a:t>schneller um ein Zentrum, z.B.</a:t>
            </a:r>
          </a:p>
          <a:p>
            <a:pPr>
              <a:spcBef>
                <a:spcPts val="0"/>
              </a:spcBef>
            </a:pPr>
            <a:r>
              <a:rPr lang="de-CH" dirty="0">
                <a:sym typeface="Wingdings" panose="05000000000000000000" pitchFamily="2" charset="2"/>
              </a:rPr>
              <a:t>(Planet um Sonne, Sonne um Galaxie) braucht es grössere Kraft,</a:t>
            </a:r>
            <a:br>
              <a:rPr lang="de-CH" dirty="0">
                <a:sym typeface="Wingdings" panose="05000000000000000000" pitchFamily="2" charset="2"/>
              </a:rPr>
            </a:br>
            <a:r>
              <a:rPr lang="de-CH" dirty="0">
                <a:sym typeface="Wingdings" panose="05000000000000000000" pitchFamily="2" charset="2"/>
              </a:rPr>
              <a:t>d.h. grössere Masse. Es gilt also auch hier:</a:t>
            </a:r>
          </a:p>
          <a:p>
            <a:r>
              <a:rPr lang="de-CH" dirty="0">
                <a:sym typeface="Wingdings" panose="05000000000000000000" pitchFamily="2" charset="2"/>
              </a:rPr>
              <a:t> mehr Geschwindigkeit  mehr Kraft  mehr Masse</a:t>
            </a:r>
          </a:p>
          <a:p>
            <a:endParaRPr lang="de-CH" dirty="0">
              <a:sym typeface="Wingdings" panose="05000000000000000000" pitchFamily="2" charset="2"/>
            </a:endParaRPr>
          </a:p>
        </p:txBody>
      </p:sp>
      <p:sp>
        <p:nvSpPr>
          <p:cNvPr id="4" name="Slide Number Placeholder 3">
            <a:extLst>
              <a:ext uri="{FF2B5EF4-FFF2-40B4-BE49-F238E27FC236}">
                <a16:creationId xmlns:a16="http://schemas.microsoft.com/office/drawing/2014/main" id="{ED809EF8-FB57-C312-FA40-DB4ACF26D0E0}"/>
              </a:ext>
            </a:extLst>
          </p:cNvPr>
          <p:cNvSpPr>
            <a:spLocks noGrp="1"/>
          </p:cNvSpPr>
          <p:nvPr>
            <p:ph type="sldNum" sz="quarter" idx="12"/>
          </p:nvPr>
        </p:nvSpPr>
        <p:spPr/>
        <p:txBody>
          <a:bodyPr/>
          <a:lstStyle/>
          <a:p>
            <a:fld id="{5A33CB2A-1702-4C1D-9CC4-8D472D39F19E}" type="slidenum">
              <a:rPr lang="en-US" smtClean="0"/>
              <a:t>8</a:t>
            </a:fld>
            <a:endParaRPr lang="en-US"/>
          </a:p>
        </p:txBody>
      </p:sp>
      <p:pic>
        <p:nvPicPr>
          <p:cNvPr id="1026" name="Picture 2" descr="Radialkraft in | Schülerlexikon | Lernhelfer">
            <a:extLst>
              <a:ext uri="{FF2B5EF4-FFF2-40B4-BE49-F238E27FC236}">
                <a16:creationId xmlns:a16="http://schemas.microsoft.com/office/drawing/2014/main" id="{3EF89DDB-18FE-B72A-98F4-D7CC3D6E63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4838" y="1565506"/>
            <a:ext cx="3095625" cy="30289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elt der Physik: Gravitation">
            <a:extLst>
              <a:ext uri="{FF2B5EF4-FFF2-40B4-BE49-F238E27FC236}">
                <a16:creationId xmlns:a16="http://schemas.microsoft.com/office/drawing/2014/main" id="{17DCD750-4290-9B15-3A74-1EB7C396C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9823" y="4210553"/>
            <a:ext cx="4067339" cy="2277710"/>
          </a:xfrm>
          <a:prstGeom prst="rect">
            <a:avLst/>
          </a:prstGeom>
          <a:noFill/>
          <a:extLst>
            <a:ext uri="{909E8E84-426E-40DD-AFC4-6F175D3DCCD1}">
              <a14:hiddenFill xmlns:a14="http://schemas.microsoft.com/office/drawing/2010/main">
                <a:solidFill>
                  <a:srgbClr val="FFFFFF"/>
                </a:solidFill>
              </a14:hiddenFill>
            </a:ext>
          </a:extLst>
        </p:spPr>
      </p:pic>
      <p:grpSp>
        <p:nvGrpSpPr>
          <p:cNvPr id="12" name="Group 11">
            <a:extLst>
              <a:ext uri="{FF2B5EF4-FFF2-40B4-BE49-F238E27FC236}">
                <a16:creationId xmlns:a16="http://schemas.microsoft.com/office/drawing/2014/main" id="{CBD05D9D-2E04-0352-8851-D40F26EF3A7E}"/>
              </a:ext>
            </a:extLst>
          </p:cNvPr>
          <p:cNvGrpSpPr/>
          <p:nvPr/>
        </p:nvGrpSpPr>
        <p:grpSpPr>
          <a:xfrm>
            <a:off x="8491539" y="245824"/>
            <a:ext cx="2285902" cy="1542923"/>
            <a:chOff x="7292052" y="-449618"/>
            <a:chExt cx="2285902" cy="1542923"/>
          </a:xfrm>
        </p:grpSpPr>
        <p:sp>
          <p:nvSpPr>
            <p:cNvPr id="7" name="Rectangle: Rounded Corners 6">
              <a:extLst>
                <a:ext uri="{FF2B5EF4-FFF2-40B4-BE49-F238E27FC236}">
                  <a16:creationId xmlns:a16="http://schemas.microsoft.com/office/drawing/2014/main" id="{E1AA1A7D-86FD-A49E-CCA1-9E989ABAB762}"/>
                </a:ext>
              </a:extLst>
            </p:cNvPr>
            <p:cNvSpPr/>
            <p:nvPr/>
          </p:nvSpPr>
          <p:spPr>
            <a:xfrm>
              <a:off x="7292052" y="-449618"/>
              <a:ext cx="2285902" cy="1542923"/>
            </a:xfrm>
            <a:prstGeom prst="roundRect">
              <a:avLst/>
            </a:prstGeom>
          </p:spPr>
          <p:style>
            <a:lnRef idx="2">
              <a:schemeClr val="dk1">
                <a:shade val="15000"/>
              </a:schemeClr>
            </a:lnRef>
            <a:fillRef idx="1">
              <a:schemeClr val="dk1"/>
            </a:fillRef>
            <a:effectRef idx="0">
              <a:schemeClr val="dk1"/>
            </a:effectRef>
            <a:fontRef idx="minor">
              <a:schemeClr val="lt1"/>
            </a:fontRef>
          </p:style>
          <p:txBody>
            <a:bodyPr lIns="36000" tIns="0" rIns="36000" bIns="0" rtlCol="0" anchor="b"/>
            <a:lstStyle/>
            <a:p>
              <a:pPr algn="ctr"/>
              <a:r>
                <a:rPr lang="de-CH" sz="1400" dirty="0"/>
                <a:t>Was hat das mit Dunkler Materie zu tun?</a:t>
              </a:r>
            </a:p>
          </p:txBody>
        </p:sp>
        <p:pic>
          <p:nvPicPr>
            <p:cNvPr id="11" name="Picture 10">
              <a:extLst>
                <a:ext uri="{FF2B5EF4-FFF2-40B4-BE49-F238E27FC236}">
                  <a16:creationId xmlns:a16="http://schemas.microsoft.com/office/drawing/2014/main" id="{7D062B87-F9FA-B473-28C5-671948F6C088}"/>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7989730" y="-449617"/>
              <a:ext cx="890546" cy="1028616"/>
            </a:xfrm>
            <a:prstGeom prst="rect">
              <a:avLst/>
            </a:prstGeom>
          </p:spPr>
        </p:pic>
      </p:grpSp>
    </p:spTree>
    <p:extLst>
      <p:ext uri="{BB962C8B-B14F-4D97-AF65-F5344CB8AC3E}">
        <p14:creationId xmlns:p14="http://schemas.microsoft.com/office/powerpoint/2010/main" val="1839259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anim calcmode="lin" valueType="num">
                                      <p:cBhvr additive="base">
                                        <p:cTn id="1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anim calcmode="lin" valueType="num">
                                      <p:cBhvr additive="base">
                                        <p:cTn id="1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028"/>
                                        </p:tgtEl>
                                        <p:attrNameLst>
                                          <p:attrName>style.visibility</p:attrName>
                                        </p:attrNameLst>
                                      </p:cBhvr>
                                      <p:to>
                                        <p:strVal val="visible"/>
                                      </p:to>
                                    </p:set>
                                    <p:anim calcmode="lin" valueType="num">
                                      <p:cBhvr additive="base">
                                        <p:cTn id="23" dur="500" fill="hold"/>
                                        <p:tgtEl>
                                          <p:spTgt spid="1028"/>
                                        </p:tgtEl>
                                        <p:attrNameLst>
                                          <p:attrName>ppt_x</p:attrName>
                                        </p:attrNameLst>
                                      </p:cBhvr>
                                      <p:tavLst>
                                        <p:tav tm="0">
                                          <p:val>
                                            <p:strVal val="#ppt_x"/>
                                          </p:val>
                                        </p:tav>
                                        <p:tav tm="100000">
                                          <p:val>
                                            <p:strVal val="#ppt_x"/>
                                          </p:val>
                                        </p:tav>
                                      </p:tavLst>
                                    </p:anim>
                                    <p:anim calcmode="lin" valueType="num">
                                      <p:cBhvr additive="base">
                                        <p:cTn id="24"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2"/>
                                        </p:tgtEl>
                                        <p:attrNameLst>
                                          <p:attrName>style.visibility</p:attrName>
                                        </p:attrNameLst>
                                      </p:cBhvr>
                                      <p:to>
                                        <p:strVal val="visible"/>
                                      </p:to>
                                    </p:set>
                                    <p:anim calcmode="lin" valueType="num">
                                      <p:cBhvr additive="base">
                                        <p:cTn id="29" dur="500" fill="hold"/>
                                        <p:tgtEl>
                                          <p:spTgt spid="12"/>
                                        </p:tgtEl>
                                        <p:attrNameLst>
                                          <p:attrName>ppt_x</p:attrName>
                                        </p:attrNameLst>
                                      </p:cBhvr>
                                      <p:tavLst>
                                        <p:tav tm="0">
                                          <p:val>
                                            <p:strVal val="#ppt_x"/>
                                          </p:val>
                                        </p:tav>
                                        <p:tav tm="100000">
                                          <p:val>
                                            <p:strVal val="#ppt_x"/>
                                          </p:val>
                                        </p:tav>
                                      </p:tavLst>
                                    </p:anim>
                                    <p:anim calcmode="lin" valueType="num">
                                      <p:cBhvr additive="base">
                                        <p:cTn id="3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7B4A1-AE8C-D986-419C-1891E09B1B92}"/>
              </a:ext>
            </a:extLst>
          </p:cNvPr>
          <p:cNvSpPr>
            <a:spLocks noGrp="1"/>
          </p:cNvSpPr>
          <p:nvPr>
            <p:ph type="title"/>
          </p:nvPr>
        </p:nvSpPr>
        <p:spPr/>
        <p:txBody>
          <a:bodyPr/>
          <a:lstStyle/>
          <a:p>
            <a:r>
              <a:rPr lang="de-CH" dirty="0"/>
              <a:t>Galaxien rotieren</a:t>
            </a:r>
          </a:p>
        </p:txBody>
      </p:sp>
      <p:sp>
        <p:nvSpPr>
          <p:cNvPr id="3" name="Content Placeholder 2">
            <a:extLst>
              <a:ext uri="{FF2B5EF4-FFF2-40B4-BE49-F238E27FC236}">
                <a16:creationId xmlns:a16="http://schemas.microsoft.com/office/drawing/2014/main" id="{0C05B0F5-47D7-99CB-0F59-B33ADE549B50}"/>
              </a:ext>
            </a:extLst>
          </p:cNvPr>
          <p:cNvSpPr>
            <a:spLocks noGrp="1"/>
          </p:cNvSpPr>
          <p:nvPr>
            <p:ph idx="1"/>
          </p:nvPr>
        </p:nvSpPr>
        <p:spPr>
          <a:xfrm>
            <a:off x="516098" y="1093305"/>
            <a:ext cx="11159803" cy="1839306"/>
          </a:xfrm>
        </p:spPr>
        <p:txBody>
          <a:bodyPr/>
          <a:lstStyle/>
          <a:p>
            <a:pPr marL="719138" indent="-719138">
              <a:buAutoNum type="arabicPlain" startAt="1932"/>
            </a:pPr>
            <a:r>
              <a:rPr lang="de-CH" dirty="0"/>
              <a:t>Jan </a:t>
            </a:r>
            <a:r>
              <a:rPr lang="de-CH" dirty="0" err="1"/>
              <a:t>Endrik</a:t>
            </a:r>
            <a:r>
              <a:rPr lang="de-CH" dirty="0"/>
              <a:t> </a:t>
            </a:r>
            <a:r>
              <a:rPr lang="de-CH" dirty="0" err="1"/>
              <a:t>Oort</a:t>
            </a:r>
            <a:r>
              <a:rPr lang="de-CH" dirty="0"/>
              <a:t> vermutet unsichtbare Materie in der Milchstrasse</a:t>
            </a:r>
          </a:p>
          <a:p>
            <a:pPr marL="719138" indent="-719138"/>
            <a:r>
              <a:rPr lang="de-CH" dirty="0"/>
              <a:t>1933	Fritz Zwicky entdeckt, dass die Bewegung des </a:t>
            </a:r>
            <a:r>
              <a:rPr lang="de-CH" dirty="0" err="1"/>
              <a:t>Coma</a:t>
            </a:r>
            <a:r>
              <a:rPr lang="de-CH" dirty="0"/>
              <a:t>-Galaxien-Haufens (&gt; 1000 Galaxien, ca. 300 </a:t>
            </a:r>
            <a:r>
              <a:rPr lang="de-CH" dirty="0" err="1"/>
              <a:t>Mio</a:t>
            </a:r>
            <a:r>
              <a:rPr lang="de-CH" dirty="0"/>
              <a:t> Lichtjahre entfernt) nicht durch die Gravitation der sichtbaren Teile belegbar ist</a:t>
            </a:r>
          </a:p>
          <a:p>
            <a:pPr marL="719138" indent="-719138">
              <a:buAutoNum type="arabicPlain" startAt="1960"/>
            </a:pPr>
            <a:r>
              <a:rPr lang="de-CH" dirty="0"/>
              <a:t>Vera Rubin zeigt, dass Sterne am Rande von Galaxien viel langsamer sein müssten</a:t>
            </a:r>
            <a:br>
              <a:rPr lang="de-CH" dirty="0"/>
            </a:br>
            <a:r>
              <a:rPr lang="de-CH" dirty="0"/>
              <a:t>Ab jetzt erkennt man das Problem…</a:t>
            </a:r>
            <a:br>
              <a:rPr lang="de-CH" dirty="0"/>
            </a:br>
            <a:r>
              <a:rPr lang="de-CH" dirty="0"/>
              <a:t>Es brauchte eine Frau dazu… 😉 </a:t>
            </a:r>
          </a:p>
          <a:p>
            <a:r>
              <a:rPr lang="de-CH" dirty="0"/>
              <a:t>Es müssen also irgendwo Massen stecken,</a:t>
            </a:r>
            <a:br>
              <a:rPr lang="de-CH" dirty="0"/>
            </a:br>
            <a:r>
              <a:rPr lang="de-CH" dirty="0"/>
              <a:t>die wir nicht sehen können.</a:t>
            </a:r>
          </a:p>
          <a:p>
            <a:pPr marL="285750" indent="-285750">
              <a:buFont typeface="Wingdings" panose="05000000000000000000" pitchFamily="2" charset="2"/>
              <a:buChar char="è"/>
            </a:pPr>
            <a:r>
              <a:rPr lang="de-CH" b="1" dirty="0">
                <a:sym typeface="Wingdings" panose="05000000000000000000" pitchFamily="2" charset="2"/>
              </a:rPr>
              <a:t>Dunkle Materie</a:t>
            </a:r>
          </a:p>
          <a:p>
            <a:r>
              <a:rPr lang="de-CH" dirty="0">
                <a:sym typeface="Wingdings" panose="05000000000000000000" pitchFamily="2" charset="2"/>
              </a:rPr>
              <a:t>Und diese Massen müssen «kalt» sein, d.h. </a:t>
            </a:r>
            <a:br>
              <a:rPr lang="de-CH" dirty="0">
                <a:sym typeface="Wingdings" panose="05000000000000000000" pitchFamily="2" charset="2"/>
              </a:rPr>
            </a:br>
            <a:r>
              <a:rPr lang="de-CH" dirty="0">
                <a:sym typeface="Wingdings" panose="05000000000000000000" pitchFamily="2" charset="2"/>
              </a:rPr>
              <a:t>sich nicht viel bewegen, so wie sichtbare</a:t>
            </a:r>
            <a:br>
              <a:rPr lang="de-CH" dirty="0">
                <a:sym typeface="Wingdings" panose="05000000000000000000" pitchFamily="2" charset="2"/>
              </a:rPr>
            </a:br>
            <a:r>
              <a:rPr lang="de-CH" dirty="0">
                <a:sym typeface="Wingdings" panose="05000000000000000000" pitchFamily="2" charset="2"/>
              </a:rPr>
              <a:t>Materie. Neutrinos scheiden also aus.</a:t>
            </a:r>
          </a:p>
          <a:p>
            <a:r>
              <a:rPr lang="de-CH" dirty="0">
                <a:sym typeface="Wingdings" panose="05000000000000000000" pitchFamily="2" charset="2"/>
              </a:rPr>
              <a:t>Was das aber genau ist, wissen wir (noch) nicht!</a:t>
            </a:r>
          </a:p>
          <a:p>
            <a:r>
              <a:rPr lang="de-CH" dirty="0">
                <a:sym typeface="Wingdings" panose="05000000000000000000" pitchFamily="2" charset="2"/>
              </a:rPr>
              <a:t>Wir wissen aber, </a:t>
            </a:r>
            <a:r>
              <a:rPr lang="de-CH" b="1" dirty="0">
                <a:sym typeface="Wingdings" panose="05000000000000000000" pitchFamily="2" charset="2"/>
              </a:rPr>
              <a:t>85% der Materie sehen wir nicht!</a:t>
            </a:r>
            <a:endParaRPr lang="de-CH" b="1" dirty="0"/>
          </a:p>
        </p:txBody>
      </p:sp>
      <p:sp>
        <p:nvSpPr>
          <p:cNvPr id="4" name="Slide Number Placeholder 3">
            <a:extLst>
              <a:ext uri="{FF2B5EF4-FFF2-40B4-BE49-F238E27FC236}">
                <a16:creationId xmlns:a16="http://schemas.microsoft.com/office/drawing/2014/main" id="{4D2B3C03-A550-4A38-F26E-4BA90693C9AC}"/>
              </a:ext>
            </a:extLst>
          </p:cNvPr>
          <p:cNvSpPr>
            <a:spLocks noGrp="1"/>
          </p:cNvSpPr>
          <p:nvPr>
            <p:ph type="sldNum" sz="quarter" idx="12"/>
          </p:nvPr>
        </p:nvSpPr>
        <p:spPr/>
        <p:txBody>
          <a:bodyPr/>
          <a:lstStyle/>
          <a:p>
            <a:fld id="{5A33CB2A-1702-4C1D-9CC4-8D472D39F19E}" type="slidenum">
              <a:rPr lang="en-US" smtClean="0"/>
              <a:t>9</a:t>
            </a:fld>
            <a:endParaRPr lang="en-US"/>
          </a:p>
        </p:txBody>
      </p:sp>
      <p:sp>
        <p:nvSpPr>
          <p:cNvPr id="6" name="Rectangle 5">
            <a:extLst>
              <a:ext uri="{FF2B5EF4-FFF2-40B4-BE49-F238E27FC236}">
                <a16:creationId xmlns:a16="http://schemas.microsoft.com/office/drawing/2014/main" id="{935B9425-7CAB-A52F-DE9D-4026E0ACDF0C}"/>
              </a:ext>
            </a:extLst>
          </p:cNvPr>
          <p:cNvSpPr/>
          <p:nvPr/>
        </p:nvSpPr>
        <p:spPr>
          <a:xfrm>
            <a:off x="2715337" y="4186645"/>
            <a:ext cx="566761" cy="543754"/>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CH"/>
          </a:p>
        </p:txBody>
      </p:sp>
      <p:grpSp>
        <p:nvGrpSpPr>
          <p:cNvPr id="8" name="Group 7">
            <a:extLst>
              <a:ext uri="{FF2B5EF4-FFF2-40B4-BE49-F238E27FC236}">
                <a16:creationId xmlns:a16="http://schemas.microsoft.com/office/drawing/2014/main" id="{96F952A7-84B1-EAB0-B9E6-63B43C9D9525}"/>
              </a:ext>
            </a:extLst>
          </p:cNvPr>
          <p:cNvGrpSpPr/>
          <p:nvPr/>
        </p:nvGrpSpPr>
        <p:grpSpPr>
          <a:xfrm>
            <a:off x="5997154" y="2777846"/>
            <a:ext cx="6118529" cy="3909627"/>
            <a:chOff x="5716305" y="2830096"/>
            <a:chExt cx="6118529" cy="3909627"/>
          </a:xfrm>
        </p:grpSpPr>
        <p:pic>
          <p:nvPicPr>
            <p:cNvPr id="5" name="Recording 2026-03-02 123017">
              <a:hlinkClick r:id="" action="ppaction://media"/>
              <a:extLst>
                <a:ext uri="{FF2B5EF4-FFF2-40B4-BE49-F238E27FC236}">
                  <a16:creationId xmlns:a16="http://schemas.microsoft.com/office/drawing/2014/main" id="{5728E336-DD24-1170-5F0C-3463E44A715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801049" y="2830096"/>
              <a:ext cx="5949042" cy="3379304"/>
            </a:xfrm>
            <a:prstGeom prst="rect">
              <a:avLst/>
            </a:prstGeom>
          </p:spPr>
        </p:pic>
        <p:sp>
          <p:nvSpPr>
            <p:cNvPr id="7" name="TextBox 6">
              <a:extLst>
                <a:ext uri="{FF2B5EF4-FFF2-40B4-BE49-F238E27FC236}">
                  <a16:creationId xmlns:a16="http://schemas.microsoft.com/office/drawing/2014/main" id="{EF975E07-767A-4209-80BC-03CAAC756C34}"/>
                </a:ext>
              </a:extLst>
            </p:cNvPr>
            <p:cNvSpPr txBox="1"/>
            <p:nvPr/>
          </p:nvSpPr>
          <p:spPr>
            <a:xfrm>
              <a:off x="5716305" y="6236803"/>
              <a:ext cx="6118529" cy="502920"/>
            </a:xfrm>
            <a:prstGeom prst="rect">
              <a:avLst/>
            </a:prstGeom>
            <a:noFill/>
          </p:spPr>
          <p:txBody>
            <a:bodyPr wrap="none" rtlCol="0">
              <a:noAutofit/>
            </a:bodyPr>
            <a:lstStyle/>
            <a:p>
              <a:pPr algn="l"/>
              <a:r>
                <a:rPr lang="de-CH" sz="1600" dirty="0">
                  <a:latin typeface="Arial" panose="020B0604020202020204" pitchFamily="34" charset="0"/>
                  <a:cs typeface="Arial" panose="020B0604020202020204" pitchFamily="34" charset="0"/>
                </a:rPr>
                <a:t>Rotationsvergleich ohne und mit Dunkler Materie (= Beobachtung)</a:t>
              </a:r>
            </a:p>
          </p:txBody>
        </p:sp>
      </p:grpSp>
    </p:spTree>
    <p:extLst>
      <p:ext uri="{BB962C8B-B14F-4D97-AF65-F5344CB8AC3E}">
        <p14:creationId xmlns:p14="http://schemas.microsoft.com/office/powerpoint/2010/main" val="2832173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 calcmode="lin" valueType="num">
                                      <p:cBhvr additive="base">
                                        <p:cTn id="2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fill="hold"/>
                                        <p:tgtEl>
                                          <p:spTgt spid="6"/>
                                        </p:tgtEl>
                                        <p:attrNameLst>
                                          <p:attrName>ppt_x</p:attrName>
                                        </p:attrNameLst>
                                      </p:cBhvr>
                                      <p:tavLst>
                                        <p:tav tm="0">
                                          <p:val>
                                            <p:strVal val="#ppt_x"/>
                                          </p:val>
                                        </p:tav>
                                        <p:tav tm="100000">
                                          <p:val>
                                            <p:strVal val="#ppt_x"/>
                                          </p:val>
                                        </p:tav>
                                      </p:tavLst>
                                    </p:anim>
                                    <p:anim calcmode="lin" valueType="num">
                                      <p:cBhvr additive="base">
                                        <p:cTn id="2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29" fill="hold" display="0">
                  <p:stCondLst>
                    <p:cond delay="indefinite"/>
                  </p:stCondLst>
                </p:cTn>
                <p:tgtEl>
                  <p:spTgt spid="5"/>
                </p:tgtEl>
              </p:cMediaNode>
            </p:video>
          </p:childTnLst>
        </p:cTn>
      </p:par>
    </p:tnLst>
    <p:bldLst>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47DAC-474D-7422-7B47-77D3BAED1B23}"/>
              </a:ext>
            </a:extLst>
          </p:cNvPr>
          <p:cNvSpPr>
            <a:spLocks noGrp="1"/>
          </p:cNvSpPr>
          <p:nvPr>
            <p:ph type="title"/>
          </p:nvPr>
        </p:nvSpPr>
        <p:spPr/>
        <p:txBody>
          <a:bodyPr/>
          <a:lstStyle/>
          <a:p>
            <a:r>
              <a:rPr lang="de-CH" dirty="0"/>
              <a:t>2. Dunkle Energie</a:t>
            </a:r>
          </a:p>
        </p:txBody>
      </p:sp>
      <p:sp>
        <p:nvSpPr>
          <p:cNvPr id="3" name="Content Placeholder 2">
            <a:extLst>
              <a:ext uri="{FF2B5EF4-FFF2-40B4-BE49-F238E27FC236}">
                <a16:creationId xmlns:a16="http://schemas.microsoft.com/office/drawing/2014/main" id="{455B3794-1D4C-25CD-D475-C6D8A652F5D2}"/>
              </a:ext>
            </a:extLst>
          </p:cNvPr>
          <p:cNvSpPr>
            <a:spLocks noGrp="1"/>
          </p:cNvSpPr>
          <p:nvPr>
            <p:ph idx="1"/>
          </p:nvPr>
        </p:nvSpPr>
        <p:spPr>
          <a:xfrm>
            <a:off x="516098" y="1093305"/>
            <a:ext cx="11159803" cy="3805266"/>
          </a:xfrm>
        </p:spPr>
        <p:txBody>
          <a:bodyPr/>
          <a:lstStyle/>
          <a:p>
            <a:r>
              <a:rPr lang="de-CH" dirty="0"/>
              <a:t>Auch hier beginnt alles mit einer Alltagserfahrung.</a:t>
            </a:r>
          </a:p>
          <a:p>
            <a:r>
              <a:rPr lang="de-CH" dirty="0"/>
              <a:t>Bewegt sich eine Quelle von Wellen (Ton, Licht) auf </a:t>
            </a:r>
            <a:br>
              <a:rPr lang="de-CH" dirty="0"/>
            </a:br>
            <a:r>
              <a:rPr lang="de-CH" dirty="0"/>
              <a:t>uns zu ist der Ton höher, das Licht ‘blauer’. Bewegt </a:t>
            </a:r>
            <a:br>
              <a:rPr lang="de-CH" dirty="0"/>
            </a:br>
            <a:r>
              <a:rPr lang="de-CH" dirty="0"/>
              <a:t>sie sich weg ist der Ton tiefer und das Licht ‘roter’.</a:t>
            </a:r>
          </a:p>
          <a:p>
            <a:pPr marL="2422525"/>
            <a:r>
              <a:rPr lang="de-CH" dirty="0"/>
              <a:t>Ein Element, z.B. Helium</a:t>
            </a:r>
            <a:br>
              <a:rPr lang="de-CH" dirty="0"/>
            </a:br>
            <a:r>
              <a:rPr lang="de-CH" dirty="0"/>
              <a:t>hat immer die gleichen</a:t>
            </a:r>
            <a:br>
              <a:rPr lang="de-CH" dirty="0"/>
            </a:br>
            <a:r>
              <a:rPr lang="de-CH" dirty="0"/>
              <a:t>Spektrallinien. Ob hier oder</a:t>
            </a:r>
            <a:br>
              <a:rPr lang="de-CH" dirty="0"/>
            </a:br>
            <a:r>
              <a:rPr lang="de-CH" dirty="0"/>
              <a:t>viele Mio. Lichtjahre entfernt.</a:t>
            </a:r>
          </a:p>
          <a:p>
            <a:pPr marL="2422525"/>
            <a:r>
              <a:rPr lang="de-CH" dirty="0"/>
              <a:t>Sehe ich die typischen Linien von Helium also ‘roter’, dann weiss ich die Quelle bewegt sich von mir weg. Man kann daraus auch die Geschwindigkeit berechnen.</a:t>
            </a:r>
          </a:p>
          <a:p>
            <a:pPr marL="2422525"/>
            <a:endParaRPr lang="de-CH" dirty="0"/>
          </a:p>
          <a:p>
            <a:pPr marL="2422525"/>
            <a:r>
              <a:rPr lang="de-CH" dirty="0"/>
              <a:t>1929 entdeckte Edwin Hubble den Zusammenhang</a:t>
            </a:r>
            <a:br>
              <a:rPr lang="de-CH" dirty="0"/>
            </a:br>
            <a:r>
              <a:rPr lang="de-CH" dirty="0"/>
              <a:t>von Distanz der Galaxien und ihrer Rotverschiebung.</a:t>
            </a:r>
          </a:p>
        </p:txBody>
      </p:sp>
      <p:sp>
        <p:nvSpPr>
          <p:cNvPr id="4" name="Slide Number Placeholder 3">
            <a:extLst>
              <a:ext uri="{FF2B5EF4-FFF2-40B4-BE49-F238E27FC236}">
                <a16:creationId xmlns:a16="http://schemas.microsoft.com/office/drawing/2014/main" id="{9B93E456-D55E-93D1-D550-88C08E79E5D0}"/>
              </a:ext>
            </a:extLst>
          </p:cNvPr>
          <p:cNvSpPr>
            <a:spLocks noGrp="1"/>
          </p:cNvSpPr>
          <p:nvPr>
            <p:ph type="sldNum" sz="quarter" idx="12"/>
          </p:nvPr>
        </p:nvSpPr>
        <p:spPr/>
        <p:txBody>
          <a:bodyPr/>
          <a:lstStyle/>
          <a:p>
            <a:fld id="{5A33CB2A-1702-4C1D-9CC4-8D472D39F19E}" type="slidenum">
              <a:rPr lang="en-US" smtClean="0"/>
              <a:t>10</a:t>
            </a:fld>
            <a:endParaRPr lang="en-US"/>
          </a:p>
        </p:txBody>
      </p:sp>
      <p:pic>
        <p:nvPicPr>
          <p:cNvPr id="3076" name="Picture 4" descr="Schematische Darstellung des Dopplereffekts mit einem Auto als Schallquelle und einem Beobachter. Das Bild zeigt drei Szenarien: eine ruhende Schallquelle, eine sich auf den Beobachter zubewegende Schallquelle und eine sich vom Beobachter entfernende Schallquelle. Die Wellenfronten und Formeln veranschaulichen die Änderung der Frequenz und der Wellenlänge, die durch die relative Bewegung zwischen der Schallquelle und dem Beobachter verursacht wird.">
            <a:extLst>
              <a:ext uri="{FF2B5EF4-FFF2-40B4-BE49-F238E27FC236}">
                <a16:creationId xmlns:a16="http://schemas.microsoft.com/office/drawing/2014/main" id="{9B8B601E-BB66-253A-33AC-D9DACC7FD9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52825" y="1093305"/>
            <a:ext cx="5353050" cy="250507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3080" name="Picture 8">
            <a:extLst>
              <a:ext uri="{FF2B5EF4-FFF2-40B4-BE49-F238E27FC236}">
                <a16:creationId xmlns:a16="http://schemas.microsoft.com/office/drawing/2014/main" id="{01A1E465-3787-C100-F061-777572230D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124" y="2712312"/>
            <a:ext cx="2186353" cy="3877899"/>
          </a:xfrm>
          <a:prstGeom prst="rect">
            <a:avLst/>
          </a:prstGeom>
          <a:noFill/>
          <a:extLst>
            <a:ext uri="{909E8E84-426E-40DD-AFC4-6F175D3DCCD1}">
              <a14:hiddenFill xmlns:a14="http://schemas.microsoft.com/office/drawing/2010/main">
                <a:solidFill>
                  <a:srgbClr val="FFFFFF"/>
                </a:solidFill>
              </a14:hiddenFill>
            </a:ext>
          </a:extLst>
        </p:spPr>
      </p:pic>
      <p:grpSp>
        <p:nvGrpSpPr>
          <p:cNvPr id="5" name="Group 4">
            <a:extLst>
              <a:ext uri="{FF2B5EF4-FFF2-40B4-BE49-F238E27FC236}">
                <a16:creationId xmlns:a16="http://schemas.microsoft.com/office/drawing/2014/main" id="{E46BF472-ECBA-4379-2086-2562AB425C2E}"/>
              </a:ext>
            </a:extLst>
          </p:cNvPr>
          <p:cNvGrpSpPr/>
          <p:nvPr/>
        </p:nvGrpSpPr>
        <p:grpSpPr>
          <a:xfrm>
            <a:off x="9593916" y="4898571"/>
            <a:ext cx="2285902" cy="1542923"/>
            <a:chOff x="7292052" y="-449618"/>
            <a:chExt cx="2285902" cy="1542923"/>
          </a:xfrm>
        </p:grpSpPr>
        <p:sp>
          <p:nvSpPr>
            <p:cNvPr id="6" name="Rectangle: Rounded Corners 5">
              <a:extLst>
                <a:ext uri="{FF2B5EF4-FFF2-40B4-BE49-F238E27FC236}">
                  <a16:creationId xmlns:a16="http://schemas.microsoft.com/office/drawing/2014/main" id="{299849F9-DC4E-82AB-6E78-82CC341B951D}"/>
                </a:ext>
              </a:extLst>
            </p:cNvPr>
            <p:cNvSpPr/>
            <p:nvPr/>
          </p:nvSpPr>
          <p:spPr>
            <a:xfrm>
              <a:off x="7292052" y="-449618"/>
              <a:ext cx="2285902" cy="1542923"/>
            </a:xfrm>
            <a:prstGeom prst="roundRect">
              <a:avLst/>
            </a:prstGeom>
          </p:spPr>
          <p:style>
            <a:lnRef idx="2">
              <a:schemeClr val="dk1">
                <a:shade val="15000"/>
              </a:schemeClr>
            </a:lnRef>
            <a:fillRef idx="1">
              <a:schemeClr val="dk1"/>
            </a:fillRef>
            <a:effectRef idx="0">
              <a:schemeClr val="dk1"/>
            </a:effectRef>
            <a:fontRef idx="minor">
              <a:schemeClr val="lt1"/>
            </a:fontRef>
          </p:style>
          <p:txBody>
            <a:bodyPr lIns="36000" tIns="0" rIns="36000" bIns="0" rtlCol="0" anchor="b"/>
            <a:lstStyle/>
            <a:p>
              <a:pPr algn="ctr"/>
              <a:r>
                <a:rPr lang="de-CH" sz="1400" dirty="0"/>
                <a:t>Was hat das mit Dunkler Energie zu tun?</a:t>
              </a:r>
            </a:p>
          </p:txBody>
        </p:sp>
        <p:pic>
          <p:nvPicPr>
            <p:cNvPr id="7" name="Picture 6">
              <a:extLst>
                <a:ext uri="{FF2B5EF4-FFF2-40B4-BE49-F238E27FC236}">
                  <a16:creationId xmlns:a16="http://schemas.microsoft.com/office/drawing/2014/main" id="{4B1CD017-679F-0AAC-EEB1-D23A2BF27C42}"/>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7989730" y="-449617"/>
              <a:ext cx="890546" cy="1028616"/>
            </a:xfrm>
            <a:prstGeom prst="rect">
              <a:avLst/>
            </a:prstGeom>
          </p:spPr>
        </p:pic>
      </p:grpSp>
      <p:pic>
        <p:nvPicPr>
          <p:cNvPr id="1026" name="Picture 2">
            <a:extLst>
              <a:ext uri="{FF2B5EF4-FFF2-40B4-BE49-F238E27FC236}">
                <a16:creationId xmlns:a16="http://schemas.microsoft.com/office/drawing/2014/main" id="{6856A1E0-6809-E916-76E5-E4A2C81894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84255" y="5107433"/>
            <a:ext cx="890189" cy="1125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8251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80"/>
                                        </p:tgtEl>
                                        <p:attrNameLst>
                                          <p:attrName>style.visibility</p:attrName>
                                        </p:attrNameLst>
                                      </p:cBhvr>
                                      <p:to>
                                        <p:strVal val="visible"/>
                                      </p:to>
                                    </p:set>
                                    <p:anim calcmode="lin" valueType="num">
                                      <p:cBhvr additive="base">
                                        <p:cTn id="7" dur="500" fill="hold"/>
                                        <p:tgtEl>
                                          <p:spTgt spid="3080"/>
                                        </p:tgtEl>
                                        <p:attrNameLst>
                                          <p:attrName>ppt_x</p:attrName>
                                        </p:attrNameLst>
                                      </p:cBhvr>
                                      <p:tavLst>
                                        <p:tav tm="0">
                                          <p:val>
                                            <p:strVal val="#ppt_x"/>
                                          </p:val>
                                        </p:tav>
                                        <p:tav tm="100000">
                                          <p:val>
                                            <p:strVal val="#ppt_x"/>
                                          </p:val>
                                        </p:tav>
                                      </p:tavLst>
                                    </p:anim>
                                    <p:anim calcmode="lin" valueType="num">
                                      <p:cBhvr additive="base">
                                        <p:cTn id="8" dur="500" fill="hold"/>
                                        <p:tgtEl>
                                          <p:spTgt spid="3080"/>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1026"/>
                                        </p:tgtEl>
                                        <p:attrNameLst>
                                          <p:attrName>style.visibility</p:attrName>
                                        </p:attrNameLst>
                                      </p:cBhvr>
                                      <p:to>
                                        <p:strVal val="visible"/>
                                      </p:to>
                                    </p:set>
                                    <p:anim calcmode="lin" valueType="num">
                                      <p:cBhvr additive="base">
                                        <p:cTn id="25" dur="500" fill="hold"/>
                                        <p:tgtEl>
                                          <p:spTgt spid="1026"/>
                                        </p:tgtEl>
                                        <p:attrNameLst>
                                          <p:attrName>ppt_x</p:attrName>
                                        </p:attrNameLst>
                                      </p:cBhvr>
                                      <p:tavLst>
                                        <p:tav tm="0">
                                          <p:val>
                                            <p:strVal val="#ppt_x"/>
                                          </p:val>
                                        </p:tav>
                                        <p:tav tm="100000">
                                          <p:val>
                                            <p:strVal val="#ppt_x"/>
                                          </p:val>
                                        </p:tav>
                                      </p:tavLst>
                                    </p:anim>
                                    <p:anim calcmode="lin" valueType="num">
                                      <p:cBhvr additive="base">
                                        <p:cTn id="26"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7D111-30F7-D1CD-6E5D-A1C24A56F7CE}"/>
              </a:ext>
            </a:extLst>
          </p:cNvPr>
          <p:cNvSpPr>
            <a:spLocks noGrp="1"/>
          </p:cNvSpPr>
          <p:nvPr>
            <p:ph type="title"/>
          </p:nvPr>
        </p:nvSpPr>
        <p:spPr/>
        <p:txBody>
          <a:bodyPr/>
          <a:lstStyle/>
          <a:p>
            <a:r>
              <a:rPr lang="de-CH" dirty="0"/>
              <a:t>Expandierendes Universum – Bleibt es irgendwann stehen?</a:t>
            </a:r>
          </a:p>
        </p:txBody>
      </p:sp>
      <p:sp>
        <p:nvSpPr>
          <p:cNvPr id="3" name="Content Placeholder 2">
            <a:extLst>
              <a:ext uri="{FF2B5EF4-FFF2-40B4-BE49-F238E27FC236}">
                <a16:creationId xmlns:a16="http://schemas.microsoft.com/office/drawing/2014/main" id="{14956E8A-D009-0364-6803-B7543BD28168}"/>
              </a:ext>
            </a:extLst>
          </p:cNvPr>
          <p:cNvSpPr>
            <a:spLocks noGrp="1"/>
          </p:cNvSpPr>
          <p:nvPr>
            <p:ph idx="1"/>
          </p:nvPr>
        </p:nvSpPr>
        <p:spPr>
          <a:xfrm>
            <a:off x="516098" y="1093305"/>
            <a:ext cx="11159803" cy="3485226"/>
          </a:xfrm>
        </p:spPr>
        <p:txBody>
          <a:bodyPr/>
          <a:lstStyle/>
          <a:p>
            <a:r>
              <a:rPr lang="de-CH" dirty="0"/>
              <a:t>Als Hubble die Ausdehnung des Universums gezeigt hat, ging man davon aus, dass es sich um die Restbewegung aus dem Urknall handelt. Wie nach einer Explosion.</a:t>
            </a:r>
          </a:p>
          <a:p>
            <a:r>
              <a:rPr lang="de-CH" dirty="0"/>
              <a:t>Doch Wissenschaftler fragen immer weiter…</a:t>
            </a:r>
          </a:p>
          <a:p>
            <a:endParaRPr lang="de-CH" dirty="0"/>
          </a:p>
          <a:p>
            <a:endParaRPr lang="de-CH" dirty="0"/>
          </a:p>
          <a:p>
            <a:r>
              <a:rPr lang="de-CH" dirty="0"/>
              <a:t>Wie schnell wird das abgebremst? 			Bleibt die Ausdehnung irgendwann stehen? </a:t>
            </a:r>
          </a:p>
          <a:p>
            <a:pPr algn="ctr"/>
            <a:r>
              <a:rPr lang="de-CH" dirty="0"/>
              <a:t>Kehrt es sich vielleicht sogar um und fällt wieder in sich zusammen? Und wenn ja, wie schnell?</a:t>
            </a:r>
          </a:p>
          <a:p>
            <a:pPr algn="ctr"/>
            <a:endParaRPr lang="de-CH" dirty="0"/>
          </a:p>
          <a:p>
            <a:pPr algn="ctr"/>
            <a:endParaRPr lang="de-CH" dirty="0"/>
          </a:p>
          <a:p>
            <a:pPr algn="ctr"/>
            <a:endParaRPr lang="de-CH" dirty="0"/>
          </a:p>
          <a:p>
            <a:pPr algn="ctr"/>
            <a:endParaRPr lang="de-CH" dirty="0"/>
          </a:p>
          <a:p>
            <a:pPr algn="ctr"/>
            <a:r>
              <a:rPr lang="de-CH" dirty="0"/>
              <a:t>Denn das Universum besteht aus Materie und die zieht sich gegenseitig an. Alles nur eine Frage der Zeit…</a:t>
            </a:r>
          </a:p>
        </p:txBody>
      </p:sp>
      <p:sp>
        <p:nvSpPr>
          <p:cNvPr id="4" name="Slide Number Placeholder 3">
            <a:extLst>
              <a:ext uri="{FF2B5EF4-FFF2-40B4-BE49-F238E27FC236}">
                <a16:creationId xmlns:a16="http://schemas.microsoft.com/office/drawing/2014/main" id="{BDE3C1F6-3C66-FB62-153C-A912C564AD47}"/>
              </a:ext>
            </a:extLst>
          </p:cNvPr>
          <p:cNvSpPr>
            <a:spLocks noGrp="1"/>
          </p:cNvSpPr>
          <p:nvPr>
            <p:ph type="sldNum" sz="quarter" idx="12"/>
          </p:nvPr>
        </p:nvSpPr>
        <p:spPr/>
        <p:txBody>
          <a:bodyPr/>
          <a:lstStyle/>
          <a:p>
            <a:fld id="{5A33CB2A-1702-4C1D-9CC4-8D472D39F19E}" type="slidenum">
              <a:rPr lang="en-US" smtClean="0"/>
              <a:t>11</a:t>
            </a:fld>
            <a:endParaRPr lang="en-US"/>
          </a:p>
        </p:txBody>
      </p:sp>
      <p:pic>
        <p:nvPicPr>
          <p:cNvPr id="5124" name="Picture 4" descr="Grünes Licht für weniger Unfälle: Wieso Autos laut einer Studie Bremslichter  an der Front haben sollten">
            <a:extLst>
              <a:ext uri="{FF2B5EF4-FFF2-40B4-BE49-F238E27FC236}">
                <a16:creationId xmlns:a16="http://schemas.microsoft.com/office/drawing/2014/main" id="{6B824EF5-13A7-5AD9-7990-B802BEC477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053" t="27461" r="39000" b="37866"/>
          <a:stretch>
            <a:fillRect/>
          </a:stretch>
        </p:blipFill>
        <p:spPr bwMode="auto">
          <a:xfrm>
            <a:off x="1592071" y="2424438"/>
            <a:ext cx="1896527" cy="822960"/>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Wie oft muss ich meditieren? - Buddha Code">
            <a:extLst>
              <a:ext uri="{FF2B5EF4-FFF2-40B4-BE49-F238E27FC236}">
                <a16:creationId xmlns:a16="http://schemas.microsoft.com/office/drawing/2014/main" id="{02CB0D91-3F8C-9619-0666-D11BC3052E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299" t="6042" r="34085" b="3452"/>
          <a:stretch>
            <a:fillRect/>
          </a:stretch>
        </p:blipFill>
        <p:spPr bwMode="auto">
          <a:xfrm>
            <a:off x="7850777" y="1529261"/>
            <a:ext cx="1182190" cy="1790353"/>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EB85F5B7-2BAB-6D98-8FEE-0DE4CC509AEA}"/>
              </a:ext>
            </a:extLst>
          </p:cNvPr>
          <p:cNvGrpSpPr/>
          <p:nvPr/>
        </p:nvGrpSpPr>
        <p:grpSpPr>
          <a:xfrm>
            <a:off x="4180002" y="4123324"/>
            <a:ext cx="3300648" cy="2127182"/>
            <a:chOff x="4754768" y="4627951"/>
            <a:chExt cx="3300648" cy="2127182"/>
          </a:xfrm>
        </p:grpSpPr>
        <p:pic>
          <p:nvPicPr>
            <p:cNvPr id="6" name="Picture 5">
              <a:extLst>
                <a:ext uri="{FF2B5EF4-FFF2-40B4-BE49-F238E27FC236}">
                  <a16:creationId xmlns:a16="http://schemas.microsoft.com/office/drawing/2014/main" id="{981B3E50-705D-BEE4-0D1C-79D923648D6D}"/>
                </a:ext>
              </a:extLst>
            </p:cNvPr>
            <p:cNvPicPr>
              <a:picLocks noChangeAspect="1"/>
            </p:cNvPicPr>
            <p:nvPr/>
          </p:nvPicPr>
          <p:blipFill>
            <a:blip r:embed="rId4"/>
            <a:stretch>
              <a:fillRect/>
            </a:stretch>
          </p:blipFill>
          <p:spPr>
            <a:xfrm flipH="1">
              <a:off x="5107523" y="4627951"/>
              <a:ext cx="2790468" cy="1860312"/>
            </a:xfrm>
            <a:prstGeom prst="rect">
              <a:avLst/>
            </a:prstGeom>
          </p:spPr>
        </p:pic>
        <p:pic>
          <p:nvPicPr>
            <p:cNvPr id="5130" name="Picture 10" descr="Schuss und Tor Flug eines Balls">
              <a:extLst>
                <a:ext uri="{FF2B5EF4-FFF2-40B4-BE49-F238E27FC236}">
                  <a16:creationId xmlns:a16="http://schemas.microsoft.com/office/drawing/2014/main" id="{71764BC6-B299-1C25-8365-709D5463D692}"/>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754768" y="4652585"/>
              <a:ext cx="3300648" cy="210254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8" name="Group 7">
            <a:extLst>
              <a:ext uri="{FF2B5EF4-FFF2-40B4-BE49-F238E27FC236}">
                <a16:creationId xmlns:a16="http://schemas.microsoft.com/office/drawing/2014/main" id="{4EA1911A-F4DD-4AA6-4103-933D03A76821}"/>
              </a:ext>
            </a:extLst>
          </p:cNvPr>
          <p:cNvGrpSpPr/>
          <p:nvPr/>
        </p:nvGrpSpPr>
        <p:grpSpPr>
          <a:xfrm>
            <a:off x="1123470" y="4252374"/>
            <a:ext cx="2285902" cy="1542923"/>
            <a:chOff x="7292052" y="-449618"/>
            <a:chExt cx="2285902" cy="1542923"/>
          </a:xfrm>
        </p:grpSpPr>
        <p:sp>
          <p:nvSpPr>
            <p:cNvPr id="9" name="Rectangle: Rounded Corners 8">
              <a:extLst>
                <a:ext uri="{FF2B5EF4-FFF2-40B4-BE49-F238E27FC236}">
                  <a16:creationId xmlns:a16="http://schemas.microsoft.com/office/drawing/2014/main" id="{C84AF606-628D-D0B5-BC6D-41F5F2445C05}"/>
                </a:ext>
              </a:extLst>
            </p:cNvPr>
            <p:cNvSpPr/>
            <p:nvPr/>
          </p:nvSpPr>
          <p:spPr>
            <a:xfrm>
              <a:off x="7292052" y="-449618"/>
              <a:ext cx="2285902" cy="1542923"/>
            </a:xfrm>
            <a:prstGeom prst="roundRect">
              <a:avLst/>
            </a:prstGeom>
          </p:spPr>
          <p:style>
            <a:lnRef idx="2">
              <a:schemeClr val="dk1">
                <a:shade val="15000"/>
              </a:schemeClr>
            </a:lnRef>
            <a:fillRef idx="1">
              <a:schemeClr val="dk1"/>
            </a:fillRef>
            <a:effectRef idx="0">
              <a:schemeClr val="dk1"/>
            </a:effectRef>
            <a:fontRef idx="minor">
              <a:schemeClr val="lt1"/>
            </a:fontRef>
          </p:style>
          <p:txBody>
            <a:bodyPr lIns="36000" tIns="0" rIns="36000" bIns="0" rtlCol="0" anchor="b"/>
            <a:lstStyle/>
            <a:p>
              <a:pPr algn="ctr"/>
              <a:r>
                <a:rPr lang="de-CH" sz="1400" dirty="0"/>
                <a:t>Wie misst man das?</a:t>
              </a:r>
            </a:p>
          </p:txBody>
        </p:sp>
        <p:pic>
          <p:nvPicPr>
            <p:cNvPr id="10" name="Picture 9">
              <a:extLst>
                <a:ext uri="{FF2B5EF4-FFF2-40B4-BE49-F238E27FC236}">
                  <a16:creationId xmlns:a16="http://schemas.microsoft.com/office/drawing/2014/main" id="{D7C999F5-6A16-6115-C9FC-953B62B7D0D5}"/>
                </a:ext>
              </a:extLst>
            </p:cNvPr>
            <p:cNvPicPr>
              <a:picLocks noChangeAspect="1"/>
            </p:cNvPicPr>
            <p:nvPr/>
          </p:nvPicPr>
          <p:blipFill>
            <a:blip r:embed="rId6">
              <a:clrChange>
                <a:clrFrom>
                  <a:srgbClr val="FFFFFF"/>
                </a:clrFrom>
                <a:clrTo>
                  <a:srgbClr val="FFFFFF">
                    <a:alpha val="0"/>
                  </a:srgbClr>
                </a:clrTo>
              </a:clrChange>
            </a:blip>
            <a:stretch>
              <a:fillRect/>
            </a:stretch>
          </p:blipFill>
          <p:spPr>
            <a:xfrm>
              <a:off x="7989730" y="-449617"/>
              <a:ext cx="890546" cy="1028616"/>
            </a:xfrm>
            <a:prstGeom prst="rect">
              <a:avLst/>
            </a:prstGeom>
          </p:spPr>
        </p:pic>
      </p:grpSp>
      <p:grpSp>
        <p:nvGrpSpPr>
          <p:cNvPr id="14" name="Group 13">
            <a:extLst>
              <a:ext uri="{FF2B5EF4-FFF2-40B4-BE49-F238E27FC236}">
                <a16:creationId xmlns:a16="http://schemas.microsoft.com/office/drawing/2014/main" id="{EC1B30C5-63BC-6EF5-3DFF-BB7FD6061021}"/>
              </a:ext>
            </a:extLst>
          </p:cNvPr>
          <p:cNvGrpSpPr/>
          <p:nvPr/>
        </p:nvGrpSpPr>
        <p:grpSpPr>
          <a:xfrm>
            <a:off x="8508273" y="4252375"/>
            <a:ext cx="2285902" cy="1542923"/>
            <a:chOff x="8571725" y="4859798"/>
            <a:chExt cx="2285902" cy="1542923"/>
          </a:xfrm>
        </p:grpSpPr>
        <p:sp>
          <p:nvSpPr>
            <p:cNvPr id="12" name="Rectangle: Rounded Corners 11">
              <a:extLst>
                <a:ext uri="{FF2B5EF4-FFF2-40B4-BE49-F238E27FC236}">
                  <a16:creationId xmlns:a16="http://schemas.microsoft.com/office/drawing/2014/main" id="{6D3DB9CB-7CD6-2CDE-72D5-B6B2CFF65CBB}"/>
                </a:ext>
              </a:extLst>
            </p:cNvPr>
            <p:cNvSpPr/>
            <p:nvPr/>
          </p:nvSpPr>
          <p:spPr>
            <a:xfrm>
              <a:off x="8571725" y="4859798"/>
              <a:ext cx="2285902" cy="1542923"/>
            </a:xfrm>
            <a:prstGeom prst="roundRect">
              <a:avLst/>
            </a:prstGeom>
          </p:spPr>
          <p:style>
            <a:lnRef idx="2">
              <a:schemeClr val="dk1">
                <a:shade val="15000"/>
              </a:schemeClr>
            </a:lnRef>
            <a:fillRef idx="1">
              <a:schemeClr val="dk1"/>
            </a:fillRef>
            <a:effectRef idx="0">
              <a:schemeClr val="dk1"/>
            </a:effectRef>
            <a:fontRef idx="minor">
              <a:schemeClr val="lt1"/>
            </a:fontRef>
          </p:style>
          <p:txBody>
            <a:bodyPr lIns="36000" tIns="0" rIns="36000" bIns="0" rtlCol="0" anchor="b"/>
            <a:lstStyle/>
            <a:p>
              <a:pPr algn="ctr"/>
              <a:r>
                <a:rPr lang="de-CH" sz="1400" dirty="0"/>
                <a:t>Mit ‘Kerzen’</a:t>
              </a:r>
            </a:p>
          </p:txBody>
        </p:sp>
        <p:pic>
          <p:nvPicPr>
            <p:cNvPr id="5132" name="Picture 12" descr="Kerze – Wikipedia">
              <a:extLst>
                <a:ext uri="{FF2B5EF4-FFF2-40B4-BE49-F238E27FC236}">
                  <a16:creationId xmlns:a16="http://schemas.microsoft.com/office/drawing/2014/main" id="{0BE969D5-A865-090A-7948-1BE0FAA9E5B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37231" y="5064081"/>
              <a:ext cx="354889" cy="840377"/>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285656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124"/>
                                        </p:tgtEl>
                                        <p:attrNameLst>
                                          <p:attrName>style.visibility</p:attrName>
                                        </p:attrNameLst>
                                      </p:cBhvr>
                                      <p:to>
                                        <p:strVal val="visible"/>
                                      </p:to>
                                    </p:set>
                                    <p:anim calcmode="lin" valueType="num">
                                      <p:cBhvr additive="base">
                                        <p:cTn id="11" dur="500" fill="hold"/>
                                        <p:tgtEl>
                                          <p:spTgt spid="5124"/>
                                        </p:tgtEl>
                                        <p:attrNameLst>
                                          <p:attrName>ppt_x</p:attrName>
                                        </p:attrNameLst>
                                      </p:cBhvr>
                                      <p:tavLst>
                                        <p:tav tm="0">
                                          <p:val>
                                            <p:strVal val="#ppt_x"/>
                                          </p:val>
                                        </p:tav>
                                        <p:tav tm="100000">
                                          <p:val>
                                            <p:strVal val="#ppt_x"/>
                                          </p:val>
                                        </p:tav>
                                      </p:tavLst>
                                    </p:anim>
                                    <p:anim calcmode="lin" valueType="num">
                                      <p:cBhvr additive="base">
                                        <p:cTn id="12" dur="500" fill="hold"/>
                                        <p:tgtEl>
                                          <p:spTgt spid="5124"/>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128"/>
                                        </p:tgtEl>
                                        <p:attrNameLst>
                                          <p:attrName>style.visibility</p:attrName>
                                        </p:attrNameLst>
                                      </p:cBhvr>
                                      <p:to>
                                        <p:strVal val="visible"/>
                                      </p:to>
                                    </p:set>
                                    <p:anim calcmode="lin" valueType="num">
                                      <p:cBhvr additive="base">
                                        <p:cTn id="15" dur="500" fill="hold"/>
                                        <p:tgtEl>
                                          <p:spTgt spid="5128"/>
                                        </p:tgtEl>
                                        <p:attrNameLst>
                                          <p:attrName>ppt_x</p:attrName>
                                        </p:attrNameLst>
                                      </p:cBhvr>
                                      <p:tavLst>
                                        <p:tav tm="0">
                                          <p:val>
                                            <p:strVal val="#ppt_x"/>
                                          </p:val>
                                        </p:tav>
                                        <p:tav tm="100000">
                                          <p:val>
                                            <p:strVal val="#ppt_x"/>
                                          </p:val>
                                        </p:tav>
                                      </p:tavLst>
                                    </p:anim>
                                    <p:anim calcmode="lin" valueType="num">
                                      <p:cBhvr additive="base">
                                        <p:cTn id="16" dur="500" fill="hold"/>
                                        <p:tgtEl>
                                          <p:spTgt spid="5128"/>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anim calcmode="lin" valueType="num">
                                      <p:cBhvr additive="base">
                                        <p:cTn id="2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500" fill="hold"/>
                                        <p:tgtEl>
                                          <p:spTgt spid="7"/>
                                        </p:tgtEl>
                                        <p:attrNameLst>
                                          <p:attrName>ppt_x</p:attrName>
                                        </p:attrNameLst>
                                      </p:cBhvr>
                                      <p:tavLst>
                                        <p:tav tm="0">
                                          <p:val>
                                            <p:strVal val="#ppt_x"/>
                                          </p:val>
                                        </p:tav>
                                        <p:tav tm="100000">
                                          <p:val>
                                            <p:strVal val="#ppt_x"/>
                                          </p:val>
                                        </p:tav>
                                      </p:tavLst>
                                    </p:anim>
                                    <p:anim calcmode="lin" valueType="num">
                                      <p:cBhvr additive="base">
                                        <p:cTn id="3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anim calcmode="lin" valueType="num">
                                      <p:cBhvr additive="base">
                                        <p:cTn id="35" dur="500" fill="hold"/>
                                        <p:tgtEl>
                                          <p:spTgt spid="8"/>
                                        </p:tgtEl>
                                        <p:attrNameLst>
                                          <p:attrName>ppt_x</p:attrName>
                                        </p:attrNameLst>
                                      </p:cBhvr>
                                      <p:tavLst>
                                        <p:tav tm="0">
                                          <p:val>
                                            <p:strVal val="#ppt_x"/>
                                          </p:val>
                                        </p:tav>
                                        <p:tav tm="100000">
                                          <p:val>
                                            <p:strVal val="#ppt_x"/>
                                          </p:val>
                                        </p:tav>
                                      </p:tavLst>
                                    </p:anim>
                                    <p:anim calcmode="lin" valueType="num">
                                      <p:cBhvr additive="base">
                                        <p:cTn id="36" dur="500" fill="hold"/>
                                        <p:tgtEl>
                                          <p:spTgt spid="8"/>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4"/>
                                        </p:tgtEl>
                                        <p:attrNameLst>
                                          <p:attrName>style.visibility</p:attrName>
                                        </p:attrNameLst>
                                      </p:cBhvr>
                                      <p:to>
                                        <p:strVal val="visible"/>
                                      </p:to>
                                    </p:set>
                                    <p:anim calcmode="lin" valueType="num">
                                      <p:cBhvr additive="base">
                                        <p:cTn id="39" dur="500" fill="hold"/>
                                        <p:tgtEl>
                                          <p:spTgt spid="14"/>
                                        </p:tgtEl>
                                        <p:attrNameLst>
                                          <p:attrName>ppt_x</p:attrName>
                                        </p:attrNameLst>
                                      </p:cBhvr>
                                      <p:tavLst>
                                        <p:tav tm="0">
                                          <p:val>
                                            <p:strVal val="#ppt_x"/>
                                          </p:val>
                                        </p:tav>
                                        <p:tav tm="100000">
                                          <p:val>
                                            <p:strVal val="#ppt_x"/>
                                          </p:val>
                                        </p:tav>
                                      </p:tavLst>
                                    </p:anim>
                                    <p:anim calcmode="lin" valueType="num">
                                      <p:cBhvr additive="base">
                                        <p:cTn id="4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84187-C751-4D10-44AD-67D877674DB2}"/>
              </a:ext>
            </a:extLst>
          </p:cNvPr>
          <p:cNvSpPr>
            <a:spLocks noGrp="1"/>
          </p:cNvSpPr>
          <p:nvPr>
            <p:ph type="title"/>
          </p:nvPr>
        </p:nvSpPr>
        <p:spPr/>
        <p:txBody>
          <a:bodyPr/>
          <a:lstStyle/>
          <a:p>
            <a:r>
              <a:rPr lang="de-CH" dirty="0"/>
              <a:t>Nova Typ Ia – eine sog. ‘Standardkerze’ der Astronomie</a:t>
            </a:r>
          </a:p>
        </p:txBody>
      </p:sp>
      <p:sp>
        <p:nvSpPr>
          <p:cNvPr id="3" name="Content Placeholder 2">
            <a:extLst>
              <a:ext uri="{FF2B5EF4-FFF2-40B4-BE49-F238E27FC236}">
                <a16:creationId xmlns:a16="http://schemas.microsoft.com/office/drawing/2014/main" id="{10EACFCD-B87B-2F22-77E2-87338D6D796D}"/>
              </a:ext>
            </a:extLst>
          </p:cNvPr>
          <p:cNvSpPr>
            <a:spLocks noGrp="1"/>
          </p:cNvSpPr>
          <p:nvPr>
            <p:ph idx="1"/>
          </p:nvPr>
        </p:nvSpPr>
        <p:spPr>
          <a:xfrm>
            <a:off x="520810" y="1093305"/>
            <a:ext cx="5936953" cy="3896706"/>
          </a:xfrm>
        </p:spPr>
        <p:txBody>
          <a:bodyPr/>
          <a:lstStyle/>
          <a:p>
            <a:r>
              <a:rPr lang="de-CH" dirty="0"/>
              <a:t>Was ist eine ‘Standardkerze’?</a:t>
            </a:r>
          </a:p>
          <a:p>
            <a:r>
              <a:rPr lang="de-CH" dirty="0"/>
              <a:t>Das sind Objekte, von denen ich weiss, </a:t>
            </a:r>
            <a:br>
              <a:rPr lang="de-CH" dirty="0"/>
            </a:br>
            <a:r>
              <a:rPr lang="de-CH" dirty="0"/>
              <a:t>wie hell sie absolut sind (gemessen oder </a:t>
            </a:r>
            <a:br>
              <a:rPr lang="de-CH" dirty="0"/>
            </a:br>
            <a:r>
              <a:rPr lang="de-CH" dirty="0"/>
              <a:t>berechnet).</a:t>
            </a:r>
          </a:p>
          <a:p>
            <a:r>
              <a:rPr lang="de-CH" dirty="0"/>
              <a:t>Für kosmisch weit entfernte Objekte sind </a:t>
            </a:r>
            <a:br>
              <a:rPr lang="de-CH" dirty="0"/>
            </a:br>
            <a:r>
              <a:rPr lang="de-CH" dirty="0"/>
              <a:t>das «Supernovae des Typs Ia»:</a:t>
            </a:r>
          </a:p>
          <a:p>
            <a:r>
              <a:rPr lang="de-CH" dirty="0"/>
              <a:t>Ein Weisser Zwerg mit einem roten Riesen.</a:t>
            </a:r>
          </a:p>
          <a:p>
            <a:r>
              <a:rPr lang="de-CH" dirty="0"/>
              <a:t>Der Zwerg ‘frisst’ den roten Riesen bis er ‘platzt’.</a:t>
            </a:r>
            <a:br>
              <a:rPr lang="de-CH" dirty="0"/>
            </a:br>
            <a:r>
              <a:rPr lang="de-CH" dirty="0"/>
              <a:t>Und er ‘platzt’ immer genau bei der gleichen </a:t>
            </a:r>
            <a:br>
              <a:rPr lang="de-CH" dirty="0"/>
            </a:br>
            <a:r>
              <a:rPr lang="de-CH" dirty="0"/>
              <a:t>Menge an Materie und dann noch mit der </a:t>
            </a:r>
            <a:br>
              <a:rPr lang="de-CH" dirty="0"/>
            </a:br>
            <a:r>
              <a:rPr lang="de-CH" dirty="0"/>
              <a:t>gleichen Helligkeit.</a:t>
            </a:r>
          </a:p>
          <a:p>
            <a:r>
              <a:rPr lang="de-CH" dirty="0"/>
              <a:t>Ich weiss also immer wie hell im Original dieser Typ Nova ist, egal wo.</a:t>
            </a:r>
          </a:p>
        </p:txBody>
      </p:sp>
      <p:sp>
        <p:nvSpPr>
          <p:cNvPr id="4" name="Slide Number Placeholder 3">
            <a:extLst>
              <a:ext uri="{FF2B5EF4-FFF2-40B4-BE49-F238E27FC236}">
                <a16:creationId xmlns:a16="http://schemas.microsoft.com/office/drawing/2014/main" id="{E7AB3D79-95BA-E0F7-25CB-69CF104A3462}"/>
              </a:ext>
            </a:extLst>
          </p:cNvPr>
          <p:cNvSpPr>
            <a:spLocks noGrp="1"/>
          </p:cNvSpPr>
          <p:nvPr>
            <p:ph type="sldNum" sz="quarter" idx="12"/>
          </p:nvPr>
        </p:nvSpPr>
        <p:spPr/>
        <p:txBody>
          <a:bodyPr/>
          <a:lstStyle/>
          <a:p>
            <a:fld id="{5A33CB2A-1702-4C1D-9CC4-8D472D39F19E}" type="slidenum">
              <a:rPr lang="en-US" smtClean="0"/>
              <a:t>12</a:t>
            </a:fld>
            <a:endParaRPr lang="en-US"/>
          </a:p>
        </p:txBody>
      </p:sp>
      <p:pic>
        <p:nvPicPr>
          <p:cNvPr id="6146" name="Picture 2" descr="These supernovas are whipping up a storm, contributing to cosmic life and  death | Space">
            <a:extLst>
              <a:ext uri="{FF2B5EF4-FFF2-40B4-BE49-F238E27FC236}">
                <a16:creationId xmlns:a16="http://schemas.microsoft.com/office/drawing/2014/main" id="{91983441-3BDA-DB0F-0939-A728BFA644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015"/>
          <a:stretch>
            <a:fillRect/>
          </a:stretch>
        </p:blipFill>
        <p:spPr bwMode="auto">
          <a:xfrm>
            <a:off x="5590903" y="1093305"/>
            <a:ext cx="6159188" cy="3807823"/>
          </a:xfrm>
          <a:prstGeom prst="rect">
            <a:avLst/>
          </a:prstGeom>
          <a:noFill/>
          <a:extLst>
            <a:ext uri="{909E8E84-426E-40DD-AFC4-6F175D3DCCD1}">
              <a14:hiddenFill xmlns:a14="http://schemas.microsoft.com/office/drawing/2010/main">
                <a:solidFill>
                  <a:srgbClr val="FFFFFF"/>
                </a:solidFill>
              </a14:hiddenFill>
            </a:ext>
          </a:extLst>
        </p:spPr>
      </p:pic>
      <p:grpSp>
        <p:nvGrpSpPr>
          <p:cNvPr id="5" name="Group 4">
            <a:extLst>
              <a:ext uri="{FF2B5EF4-FFF2-40B4-BE49-F238E27FC236}">
                <a16:creationId xmlns:a16="http://schemas.microsoft.com/office/drawing/2014/main" id="{8C16073D-A9AD-9E95-E3C9-720BD2CF265C}"/>
              </a:ext>
            </a:extLst>
          </p:cNvPr>
          <p:cNvGrpSpPr/>
          <p:nvPr/>
        </p:nvGrpSpPr>
        <p:grpSpPr>
          <a:xfrm>
            <a:off x="7416487" y="5084009"/>
            <a:ext cx="2508019" cy="1542923"/>
            <a:chOff x="7292052" y="-449618"/>
            <a:chExt cx="2285902" cy="1542923"/>
          </a:xfrm>
        </p:grpSpPr>
        <p:sp>
          <p:nvSpPr>
            <p:cNvPr id="6" name="Rectangle: Rounded Corners 5">
              <a:extLst>
                <a:ext uri="{FF2B5EF4-FFF2-40B4-BE49-F238E27FC236}">
                  <a16:creationId xmlns:a16="http://schemas.microsoft.com/office/drawing/2014/main" id="{71491D1B-8969-E412-984A-5C7223BCD97D}"/>
                </a:ext>
              </a:extLst>
            </p:cNvPr>
            <p:cNvSpPr/>
            <p:nvPr/>
          </p:nvSpPr>
          <p:spPr>
            <a:xfrm>
              <a:off x="7292052" y="-449618"/>
              <a:ext cx="2285902" cy="1542923"/>
            </a:xfrm>
            <a:prstGeom prst="roundRect">
              <a:avLst/>
            </a:prstGeom>
          </p:spPr>
          <p:style>
            <a:lnRef idx="2">
              <a:schemeClr val="dk1">
                <a:shade val="15000"/>
              </a:schemeClr>
            </a:lnRef>
            <a:fillRef idx="1">
              <a:schemeClr val="dk1"/>
            </a:fillRef>
            <a:effectRef idx="0">
              <a:schemeClr val="dk1"/>
            </a:effectRef>
            <a:fontRef idx="minor">
              <a:schemeClr val="lt1"/>
            </a:fontRef>
          </p:style>
          <p:txBody>
            <a:bodyPr lIns="36000" tIns="0" rIns="36000" bIns="0" rtlCol="0" anchor="b"/>
            <a:lstStyle/>
            <a:p>
              <a:pPr algn="ctr"/>
              <a:r>
                <a:rPr lang="de-CH" sz="1400" dirty="0"/>
                <a:t>Und wie hilft das für die Messung der Ausdehnung?</a:t>
              </a:r>
            </a:p>
          </p:txBody>
        </p:sp>
        <p:pic>
          <p:nvPicPr>
            <p:cNvPr id="7" name="Picture 6">
              <a:extLst>
                <a:ext uri="{FF2B5EF4-FFF2-40B4-BE49-F238E27FC236}">
                  <a16:creationId xmlns:a16="http://schemas.microsoft.com/office/drawing/2014/main" id="{85012794-2AE6-8EA4-F2B7-4BA6578BEBFB}"/>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7989730" y="-449617"/>
              <a:ext cx="890546" cy="1028616"/>
            </a:xfrm>
            <a:prstGeom prst="rect">
              <a:avLst/>
            </a:prstGeom>
          </p:spPr>
        </p:pic>
      </p:grpSp>
    </p:spTree>
    <p:extLst>
      <p:ext uri="{BB962C8B-B14F-4D97-AF65-F5344CB8AC3E}">
        <p14:creationId xmlns:p14="http://schemas.microsoft.com/office/powerpoint/2010/main" val="1574405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6146"/>
                                        </p:tgtEl>
                                        <p:attrNameLst>
                                          <p:attrName>style.visibility</p:attrName>
                                        </p:attrNameLst>
                                      </p:cBhvr>
                                      <p:to>
                                        <p:strVal val="visible"/>
                                      </p:to>
                                    </p:set>
                                    <p:anim calcmode="lin" valueType="num">
                                      <p:cBhvr additive="base">
                                        <p:cTn id="23" dur="500" fill="hold"/>
                                        <p:tgtEl>
                                          <p:spTgt spid="6146"/>
                                        </p:tgtEl>
                                        <p:attrNameLst>
                                          <p:attrName>ppt_x</p:attrName>
                                        </p:attrNameLst>
                                      </p:cBhvr>
                                      <p:tavLst>
                                        <p:tav tm="0">
                                          <p:val>
                                            <p:strVal val="#ppt_x"/>
                                          </p:val>
                                        </p:tav>
                                        <p:tav tm="100000">
                                          <p:val>
                                            <p:strVal val="#ppt_x"/>
                                          </p:val>
                                        </p:tav>
                                      </p:tavLst>
                                    </p:anim>
                                    <p:anim calcmode="lin" valueType="num">
                                      <p:cBhvr additive="base">
                                        <p:cTn id="24" dur="500" fill="hold"/>
                                        <p:tgtEl>
                                          <p:spTgt spid="6146"/>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gtEl>
                                        <p:attrNameLst>
                                          <p:attrName>style.visibility</p:attrName>
                                        </p:attrNameLst>
                                      </p:cBhvr>
                                      <p:to>
                                        <p:strVal val="visible"/>
                                      </p:to>
                                    </p:set>
                                    <p:anim calcmode="lin" valueType="num">
                                      <p:cBhvr additive="base">
                                        <p:cTn id="29" dur="500" fill="hold"/>
                                        <p:tgtEl>
                                          <p:spTgt spid="5"/>
                                        </p:tgtEl>
                                        <p:attrNameLst>
                                          <p:attrName>ppt_x</p:attrName>
                                        </p:attrNameLst>
                                      </p:cBhvr>
                                      <p:tavLst>
                                        <p:tav tm="0">
                                          <p:val>
                                            <p:strVal val="#ppt_x"/>
                                          </p:val>
                                        </p:tav>
                                        <p:tav tm="100000">
                                          <p:val>
                                            <p:strVal val="#ppt_x"/>
                                          </p:val>
                                        </p:tav>
                                      </p:tavLst>
                                    </p:anim>
                                    <p:anim calcmode="lin" valueType="num">
                                      <p:cBhvr additive="base">
                                        <p:cTn id="3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4F9EA-9BDB-427D-B1A0-4A531697DBFF}"/>
              </a:ext>
            </a:extLst>
          </p:cNvPr>
          <p:cNvSpPr>
            <a:spLocks noGrp="1"/>
          </p:cNvSpPr>
          <p:nvPr>
            <p:ph type="title"/>
          </p:nvPr>
        </p:nvSpPr>
        <p:spPr/>
        <p:txBody>
          <a:bodyPr/>
          <a:lstStyle/>
          <a:p>
            <a:r>
              <a:rPr lang="de-CH" dirty="0"/>
              <a:t>Verdünnisieren oder kollabieren wir?  …irgendwann</a:t>
            </a:r>
          </a:p>
        </p:txBody>
      </p:sp>
      <p:sp>
        <p:nvSpPr>
          <p:cNvPr id="3" name="Content Placeholder 2">
            <a:extLst>
              <a:ext uri="{FF2B5EF4-FFF2-40B4-BE49-F238E27FC236}">
                <a16:creationId xmlns:a16="http://schemas.microsoft.com/office/drawing/2014/main" id="{B9AA585B-BC08-2360-F873-F30C50596799}"/>
              </a:ext>
            </a:extLst>
          </p:cNvPr>
          <p:cNvSpPr>
            <a:spLocks noGrp="1"/>
          </p:cNvSpPr>
          <p:nvPr>
            <p:ph idx="1"/>
          </p:nvPr>
        </p:nvSpPr>
        <p:spPr>
          <a:xfrm>
            <a:off x="516098" y="1093305"/>
            <a:ext cx="6903605" cy="5220684"/>
          </a:xfrm>
        </p:spPr>
        <p:txBody>
          <a:bodyPr/>
          <a:lstStyle/>
          <a:p>
            <a:r>
              <a:rPr lang="de-CH" dirty="0"/>
              <a:t>Wenn wir also wissen, wie hell eine ‘Kerze’ ist, wissen wir wie weit weg sie ist indem wir die hier ankommende Helligkeit messen.</a:t>
            </a:r>
          </a:p>
          <a:p>
            <a:r>
              <a:rPr lang="de-CH" dirty="0"/>
              <a:t>Wenn wir wissen, wie weit weg sie ist, wissen wir wie alt sie ist, weil das Licht einfach diese Zeit braucht zu uns zu kommen.</a:t>
            </a:r>
          </a:p>
          <a:p>
            <a:r>
              <a:rPr lang="de-CH" dirty="0"/>
              <a:t>Wenn wir jetzt die Rotverschiebung messen, dann wissen wir wie schnell sich die Kerze von uns entfernt.</a:t>
            </a:r>
          </a:p>
          <a:p>
            <a:r>
              <a:rPr lang="de-CH" dirty="0"/>
              <a:t>Und das machen wir viele Novae für verschiedenen Alter des Universums.</a:t>
            </a:r>
          </a:p>
          <a:p>
            <a:endParaRPr lang="de-CH" dirty="0"/>
          </a:p>
          <a:p>
            <a:r>
              <a:rPr lang="de-CH" b="1" dirty="0"/>
              <a:t>ERGEBNIS…</a:t>
            </a:r>
          </a:p>
          <a:p>
            <a:r>
              <a:rPr lang="de-CH" dirty="0"/>
              <a:t>Wir dehnen uns aus!</a:t>
            </a:r>
          </a:p>
          <a:p>
            <a:r>
              <a:rPr lang="de-CH" dirty="0"/>
              <a:t>Und das </a:t>
            </a:r>
            <a:r>
              <a:rPr lang="de-CH" b="1" dirty="0"/>
              <a:t>immer schneller!</a:t>
            </a:r>
          </a:p>
        </p:txBody>
      </p:sp>
      <p:sp>
        <p:nvSpPr>
          <p:cNvPr id="4" name="Slide Number Placeholder 3">
            <a:extLst>
              <a:ext uri="{FF2B5EF4-FFF2-40B4-BE49-F238E27FC236}">
                <a16:creationId xmlns:a16="http://schemas.microsoft.com/office/drawing/2014/main" id="{66976D76-F7B4-342D-F6A4-73969994A144}"/>
              </a:ext>
            </a:extLst>
          </p:cNvPr>
          <p:cNvSpPr>
            <a:spLocks noGrp="1"/>
          </p:cNvSpPr>
          <p:nvPr>
            <p:ph type="sldNum" sz="quarter" idx="12"/>
          </p:nvPr>
        </p:nvSpPr>
        <p:spPr/>
        <p:txBody>
          <a:bodyPr/>
          <a:lstStyle/>
          <a:p>
            <a:fld id="{5A33CB2A-1702-4C1D-9CC4-8D472D39F19E}" type="slidenum">
              <a:rPr lang="en-US" smtClean="0"/>
              <a:t>13</a:t>
            </a:fld>
            <a:endParaRPr lang="en-US"/>
          </a:p>
        </p:txBody>
      </p:sp>
      <p:pic>
        <p:nvPicPr>
          <p:cNvPr id="7170" name="Picture 2" descr="messen Entfernung Ort schwarz Schlaganfall Symbol oder Symbol. 25045120  Vektor Kunst bei Vecteezy">
            <a:extLst>
              <a:ext uri="{FF2B5EF4-FFF2-40B4-BE49-F238E27FC236}">
                <a16:creationId xmlns:a16="http://schemas.microsoft.com/office/drawing/2014/main" id="{0B7E960B-A14C-8AEA-FF7D-1B5D9B7DF0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4665" y="1053522"/>
            <a:ext cx="1572244" cy="667385"/>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Alt gegen Jung im Job - zentraljob.ch">
            <a:extLst>
              <a:ext uri="{FF2B5EF4-FFF2-40B4-BE49-F238E27FC236}">
                <a16:creationId xmlns:a16="http://schemas.microsoft.com/office/drawing/2014/main" id="{748CA70F-D7A0-1A8C-2D16-636A38D6D2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21849" y="1485545"/>
            <a:ext cx="2352131" cy="1567182"/>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Geschwindigkeit: Übungen Momentan-, Durchschnittsgeschwindigkeit | Physik |  alpha Lernen | Lernen | ARD alpha">
            <a:extLst>
              <a:ext uri="{FF2B5EF4-FFF2-40B4-BE49-F238E27FC236}">
                <a16:creationId xmlns:a16="http://schemas.microsoft.com/office/drawing/2014/main" id="{23C73538-69E9-6C56-A5B9-6C7898989E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82544" y="2660487"/>
            <a:ext cx="1870982" cy="1050310"/>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x-y-Koordinatensystem mit Punkte">
            <a:extLst>
              <a:ext uri="{FF2B5EF4-FFF2-40B4-BE49-F238E27FC236}">
                <a16:creationId xmlns:a16="http://schemas.microsoft.com/office/drawing/2014/main" id="{F1271C07-04A0-E613-4298-77450EE118F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97789" y="3427009"/>
            <a:ext cx="2000250" cy="1096872"/>
          </a:xfrm>
          <a:prstGeom prst="rect">
            <a:avLst/>
          </a:prstGeom>
          <a:noFill/>
          <a:extLst>
            <a:ext uri="{909E8E84-426E-40DD-AFC4-6F175D3DCCD1}">
              <a14:hiddenFill xmlns:a14="http://schemas.microsoft.com/office/drawing/2010/main">
                <a:solidFill>
                  <a:srgbClr val="FFFFFF"/>
                </a:solidFill>
              </a14:hiddenFill>
            </a:ext>
          </a:extLst>
        </p:spPr>
      </p:pic>
      <p:pic>
        <p:nvPicPr>
          <p:cNvPr id="7180" name="Picture 12" descr="24.200+ Fotos, Bilder und lizenzfreie Bilder zu Luftballon Aufblasen -  iStock | Pusten, Luftballon platzen, Seifenblasen">
            <a:extLst>
              <a:ext uri="{FF2B5EF4-FFF2-40B4-BE49-F238E27FC236}">
                <a16:creationId xmlns:a16="http://schemas.microsoft.com/office/drawing/2014/main" id="{EDDDEB2F-03FE-E9CA-15AA-8B51B2A2302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1950" r="10740"/>
          <a:stretch>
            <a:fillRect/>
          </a:stretch>
        </p:blipFill>
        <p:spPr bwMode="auto">
          <a:xfrm>
            <a:off x="4069080" y="4300946"/>
            <a:ext cx="2965269" cy="2557054"/>
          </a:xfrm>
          <a:prstGeom prst="rect">
            <a:avLst/>
          </a:prstGeom>
          <a:noFill/>
          <a:extLst>
            <a:ext uri="{909E8E84-426E-40DD-AFC4-6F175D3DCCD1}">
              <a14:hiddenFill xmlns:a14="http://schemas.microsoft.com/office/drawing/2010/main">
                <a:solidFill>
                  <a:srgbClr val="FFFFFF"/>
                </a:solidFill>
              </a14:hiddenFill>
            </a:ext>
          </a:extLst>
        </p:spPr>
      </p:pic>
      <p:grpSp>
        <p:nvGrpSpPr>
          <p:cNvPr id="6" name="Group 5">
            <a:extLst>
              <a:ext uri="{FF2B5EF4-FFF2-40B4-BE49-F238E27FC236}">
                <a16:creationId xmlns:a16="http://schemas.microsoft.com/office/drawing/2014/main" id="{FEF12693-E52B-579E-11B9-8EA71DF617F8}"/>
              </a:ext>
            </a:extLst>
          </p:cNvPr>
          <p:cNvGrpSpPr/>
          <p:nvPr/>
        </p:nvGrpSpPr>
        <p:grpSpPr>
          <a:xfrm>
            <a:off x="7485018" y="4650377"/>
            <a:ext cx="3775166" cy="2104756"/>
            <a:chOff x="7485018" y="4650377"/>
            <a:chExt cx="3775166" cy="2104756"/>
          </a:xfrm>
        </p:grpSpPr>
        <p:sp>
          <p:nvSpPr>
            <p:cNvPr id="5" name="Speech Bubble: Rectangle with Corners Rounded 4">
              <a:extLst>
                <a:ext uri="{FF2B5EF4-FFF2-40B4-BE49-F238E27FC236}">
                  <a16:creationId xmlns:a16="http://schemas.microsoft.com/office/drawing/2014/main" id="{29A275FA-A57F-E685-FD2B-FF3D039437DD}"/>
                </a:ext>
              </a:extLst>
            </p:cNvPr>
            <p:cNvSpPr/>
            <p:nvPr/>
          </p:nvSpPr>
          <p:spPr>
            <a:xfrm>
              <a:off x="7485018" y="4650377"/>
              <a:ext cx="3775166" cy="2104756"/>
            </a:xfrm>
            <a:prstGeom prst="wedgeRoundRectCallout">
              <a:avLst>
                <a:gd name="adj1" fmla="val -87152"/>
                <a:gd name="adj2" fmla="val 24580"/>
                <a:gd name="adj3" fmla="val 16667"/>
              </a:avLst>
            </a:prstGeom>
            <a:solidFill>
              <a:srgbClr val="3F96E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de-CH" dirty="0"/>
                <a:t>Haben wir nicht</a:t>
              </a:r>
              <a:br>
                <a:rPr lang="de-CH" dirty="0"/>
              </a:br>
              <a:r>
                <a:rPr lang="de-CH" dirty="0"/>
                <a:t>gesagt Massen</a:t>
              </a:r>
              <a:br>
                <a:rPr lang="de-CH" dirty="0"/>
              </a:br>
              <a:r>
                <a:rPr lang="de-CH" dirty="0"/>
                <a:t>ziehen sich an</a:t>
              </a:r>
            </a:p>
            <a:p>
              <a:pPr algn="r"/>
              <a:r>
                <a:rPr lang="de-CH" dirty="0"/>
                <a:t> und es sollte</a:t>
              </a:r>
            </a:p>
            <a:p>
              <a:pPr algn="r"/>
              <a:r>
                <a:rPr lang="de-CH" dirty="0"/>
                <a:t> langsamer </a:t>
              </a:r>
            </a:p>
            <a:p>
              <a:pPr algn="r"/>
              <a:r>
                <a:rPr lang="de-CH" dirty="0"/>
                <a:t>werden???</a:t>
              </a:r>
            </a:p>
          </p:txBody>
        </p:sp>
        <p:pic>
          <p:nvPicPr>
            <p:cNvPr id="7182" name="Picture 14" descr="4.000+ Fotos, Bilder und lizenzfreie Bilder zu überraschtes Gesicht  Seitlich - iStock">
              <a:extLst>
                <a:ext uri="{FF2B5EF4-FFF2-40B4-BE49-F238E27FC236}">
                  <a16:creationId xmlns:a16="http://schemas.microsoft.com/office/drawing/2014/main" id="{CC9D0540-9355-4BB4-591C-2E87F006DEB8}"/>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7666" r="23034"/>
            <a:stretch>
              <a:fillRect/>
            </a:stretch>
          </p:blipFill>
          <p:spPr bwMode="auto">
            <a:xfrm rot="19258656" flipH="1">
              <a:off x="7911697" y="4895381"/>
              <a:ext cx="1194098" cy="1614746"/>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710097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0"/>
                                        </p:tgtEl>
                                        <p:attrNameLst>
                                          <p:attrName>style.visibility</p:attrName>
                                        </p:attrNameLst>
                                      </p:cBhvr>
                                      <p:to>
                                        <p:strVal val="visible"/>
                                      </p:to>
                                    </p:set>
                                    <p:anim calcmode="lin" valueType="num">
                                      <p:cBhvr additive="base">
                                        <p:cTn id="11" dur="500" fill="hold"/>
                                        <p:tgtEl>
                                          <p:spTgt spid="7170"/>
                                        </p:tgtEl>
                                        <p:attrNameLst>
                                          <p:attrName>ppt_x</p:attrName>
                                        </p:attrNameLst>
                                      </p:cBhvr>
                                      <p:tavLst>
                                        <p:tav tm="0">
                                          <p:val>
                                            <p:strVal val="#ppt_x"/>
                                          </p:val>
                                        </p:tav>
                                        <p:tav tm="100000">
                                          <p:val>
                                            <p:strVal val="#ppt_x"/>
                                          </p:val>
                                        </p:tav>
                                      </p:tavLst>
                                    </p:anim>
                                    <p:anim calcmode="lin" valueType="num">
                                      <p:cBhvr additive="base">
                                        <p:cTn id="12" dur="500" fill="hold"/>
                                        <p:tgtEl>
                                          <p:spTgt spid="717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7174"/>
                                        </p:tgtEl>
                                        <p:attrNameLst>
                                          <p:attrName>style.visibility</p:attrName>
                                        </p:attrNameLst>
                                      </p:cBhvr>
                                      <p:to>
                                        <p:strVal val="visible"/>
                                      </p:to>
                                    </p:set>
                                    <p:anim calcmode="lin" valueType="num">
                                      <p:cBhvr additive="base">
                                        <p:cTn id="21" dur="500" fill="hold"/>
                                        <p:tgtEl>
                                          <p:spTgt spid="7174"/>
                                        </p:tgtEl>
                                        <p:attrNameLst>
                                          <p:attrName>ppt_x</p:attrName>
                                        </p:attrNameLst>
                                      </p:cBhvr>
                                      <p:tavLst>
                                        <p:tav tm="0">
                                          <p:val>
                                            <p:strVal val="#ppt_x"/>
                                          </p:val>
                                        </p:tav>
                                        <p:tav tm="100000">
                                          <p:val>
                                            <p:strVal val="#ppt_x"/>
                                          </p:val>
                                        </p:tav>
                                      </p:tavLst>
                                    </p:anim>
                                    <p:anim calcmode="lin" valueType="num">
                                      <p:cBhvr additive="base">
                                        <p:cTn id="22" dur="500" fill="hold"/>
                                        <p:tgtEl>
                                          <p:spTgt spid="717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additive="base">
                                        <p:cTn id="2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7176"/>
                                        </p:tgtEl>
                                        <p:attrNameLst>
                                          <p:attrName>style.visibility</p:attrName>
                                        </p:attrNameLst>
                                      </p:cBhvr>
                                      <p:to>
                                        <p:strVal val="visible"/>
                                      </p:to>
                                    </p:set>
                                    <p:anim calcmode="lin" valueType="num">
                                      <p:cBhvr additive="base">
                                        <p:cTn id="31" dur="500" fill="hold"/>
                                        <p:tgtEl>
                                          <p:spTgt spid="7176"/>
                                        </p:tgtEl>
                                        <p:attrNameLst>
                                          <p:attrName>ppt_x</p:attrName>
                                        </p:attrNameLst>
                                      </p:cBhvr>
                                      <p:tavLst>
                                        <p:tav tm="0">
                                          <p:val>
                                            <p:strVal val="#ppt_x"/>
                                          </p:val>
                                        </p:tav>
                                        <p:tav tm="100000">
                                          <p:val>
                                            <p:strVal val="#ppt_x"/>
                                          </p:val>
                                        </p:tav>
                                      </p:tavLst>
                                    </p:anim>
                                    <p:anim calcmode="lin" valueType="num">
                                      <p:cBhvr additive="base">
                                        <p:cTn id="32" dur="500" fill="hold"/>
                                        <p:tgtEl>
                                          <p:spTgt spid="717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7178"/>
                                        </p:tgtEl>
                                        <p:attrNameLst>
                                          <p:attrName>style.visibility</p:attrName>
                                        </p:attrNameLst>
                                      </p:cBhvr>
                                      <p:to>
                                        <p:strVal val="visible"/>
                                      </p:to>
                                    </p:set>
                                    <p:anim calcmode="lin" valueType="num">
                                      <p:cBhvr additive="base">
                                        <p:cTn id="41" dur="500" fill="hold"/>
                                        <p:tgtEl>
                                          <p:spTgt spid="7178"/>
                                        </p:tgtEl>
                                        <p:attrNameLst>
                                          <p:attrName>ppt_x</p:attrName>
                                        </p:attrNameLst>
                                      </p:cBhvr>
                                      <p:tavLst>
                                        <p:tav tm="0">
                                          <p:val>
                                            <p:strVal val="#ppt_x"/>
                                          </p:val>
                                        </p:tav>
                                        <p:tav tm="100000">
                                          <p:val>
                                            <p:strVal val="#ppt_x"/>
                                          </p:val>
                                        </p:tav>
                                      </p:tavLst>
                                    </p:anim>
                                    <p:anim calcmode="lin" valueType="num">
                                      <p:cBhvr additive="base">
                                        <p:cTn id="42" dur="500" fill="hold"/>
                                        <p:tgtEl>
                                          <p:spTgt spid="7178"/>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additive="base">
                                        <p:cTn id="4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6" end="6"/>
                                            </p:txEl>
                                          </p:spTgt>
                                        </p:tgtEl>
                                        <p:attrNameLst>
                                          <p:attrName>style.visibility</p:attrName>
                                        </p:attrNameLst>
                                      </p:cBhvr>
                                      <p:to>
                                        <p:strVal val="visible"/>
                                      </p:to>
                                    </p:set>
                                    <p:anim calcmode="lin" valueType="num">
                                      <p:cBhvr additive="base">
                                        <p:cTn id="5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7" end="7"/>
                                            </p:txEl>
                                          </p:spTgt>
                                        </p:tgtEl>
                                        <p:attrNameLst>
                                          <p:attrName>style.visibility</p:attrName>
                                        </p:attrNameLst>
                                      </p:cBhvr>
                                      <p:to>
                                        <p:strVal val="visible"/>
                                      </p:to>
                                    </p:set>
                                    <p:anim calcmode="lin" valueType="num">
                                      <p:cBhvr additive="base">
                                        <p:cTn id="5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7" end="7"/>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7180"/>
                                        </p:tgtEl>
                                        <p:attrNameLst>
                                          <p:attrName>style.visibility</p:attrName>
                                        </p:attrNameLst>
                                      </p:cBhvr>
                                      <p:to>
                                        <p:strVal val="visible"/>
                                      </p:to>
                                    </p:set>
                                    <p:anim calcmode="lin" valueType="num">
                                      <p:cBhvr additive="base">
                                        <p:cTn id="63" dur="500" fill="hold"/>
                                        <p:tgtEl>
                                          <p:spTgt spid="7180"/>
                                        </p:tgtEl>
                                        <p:attrNameLst>
                                          <p:attrName>ppt_x</p:attrName>
                                        </p:attrNameLst>
                                      </p:cBhvr>
                                      <p:tavLst>
                                        <p:tav tm="0">
                                          <p:val>
                                            <p:strVal val="#ppt_x"/>
                                          </p:val>
                                        </p:tav>
                                        <p:tav tm="100000">
                                          <p:val>
                                            <p:strVal val="#ppt_x"/>
                                          </p:val>
                                        </p:tav>
                                      </p:tavLst>
                                    </p:anim>
                                    <p:anim calcmode="lin" valueType="num">
                                      <p:cBhvr additive="base">
                                        <p:cTn id="64" dur="500" fill="hold"/>
                                        <p:tgtEl>
                                          <p:spTgt spid="7180"/>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nodeType="clickEffect">
                                  <p:stCondLst>
                                    <p:cond delay="0"/>
                                  </p:stCondLst>
                                  <p:childTnLst>
                                    <p:set>
                                      <p:cBhvr>
                                        <p:cTn id="68" dur="1" fill="hold">
                                          <p:stCondLst>
                                            <p:cond delay="0"/>
                                          </p:stCondLst>
                                        </p:cTn>
                                        <p:tgtEl>
                                          <p:spTgt spid="6"/>
                                        </p:tgtEl>
                                        <p:attrNameLst>
                                          <p:attrName>style.visibility</p:attrName>
                                        </p:attrNameLst>
                                      </p:cBhvr>
                                      <p:to>
                                        <p:strVal val="visible"/>
                                      </p:to>
                                    </p:set>
                                    <p:anim calcmode="lin" valueType="num">
                                      <p:cBhvr additive="base">
                                        <p:cTn id="69" dur="500" fill="hold"/>
                                        <p:tgtEl>
                                          <p:spTgt spid="6"/>
                                        </p:tgtEl>
                                        <p:attrNameLst>
                                          <p:attrName>ppt_x</p:attrName>
                                        </p:attrNameLst>
                                      </p:cBhvr>
                                      <p:tavLst>
                                        <p:tav tm="0">
                                          <p:val>
                                            <p:strVal val="#ppt_x"/>
                                          </p:val>
                                        </p:tav>
                                        <p:tav tm="100000">
                                          <p:val>
                                            <p:strVal val="#ppt_x"/>
                                          </p:val>
                                        </p:tav>
                                      </p:tavLst>
                                    </p:anim>
                                    <p:anim calcmode="lin" valueType="num">
                                      <p:cBhvr additive="base">
                                        <p:cTn id="7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unkle Materie">
            <a:extLst>
              <a:ext uri="{FF2B5EF4-FFF2-40B4-BE49-F238E27FC236}">
                <a16:creationId xmlns:a16="http://schemas.microsoft.com/office/drawing/2014/main" id="{D8848D6A-EB31-0DBC-86B7-FFAB8B6FA306}"/>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968282" y="268072"/>
            <a:ext cx="5457461" cy="301723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0418F585-4247-25B6-DDAD-A8957F28F307}"/>
              </a:ext>
            </a:extLst>
          </p:cNvPr>
          <p:cNvSpPr/>
          <p:nvPr/>
        </p:nvSpPr>
        <p:spPr>
          <a:xfrm>
            <a:off x="7225990" y="1353015"/>
            <a:ext cx="4760705" cy="188827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CH"/>
          </a:p>
        </p:txBody>
      </p:sp>
      <p:sp>
        <p:nvSpPr>
          <p:cNvPr id="2" name="Title 1">
            <a:extLst>
              <a:ext uri="{FF2B5EF4-FFF2-40B4-BE49-F238E27FC236}">
                <a16:creationId xmlns:a16="http://schemas.microsoft.com/office/drawing/2014/main" id="{B3FF7580-4BDC-3EFF-FB64-55ABC81FD77A}"/>
              </a:ext>
            </a:extLst>
          </p:cNvPr>
          <p:cNvSpPr>
            <a:spLocks noGrp="1"/>
          </p:cNvSpPr>
          <p:nvPr>
            <p:ph type="title"/>
          </p:nvPr>
        </p:nvSpPr>
        <p:spPr/>
        <p:txBody>
          <a:bodyPr/>
          <a:lstStyle/>
          <a:p>
            <a:r>
              <a:rPr lang="de-CH" dirty="0"/>
              <a:t>Genau das ist das Problem!</a:t>
            </a:r>
          </a:p>
        </p:txBody>
      </p:sp>
      <p:sp>
        <p:nvSpPr>
          <p:cNvPr id="3" name="Content Placeholder 2">
            <a:extLst>
              <a:ext uri="{FF2B5EF4-FFF2-40B4-BE49-F238E27FC236}">
                <a16:creationId xmlns:a16="http://schemas.microsoft.com/office/drawing/2014/main" id="{4BDFD250-DFC2-41BE-8599-7BB82B05B841}"/>
              </a:ext>
            </a:extLst>
          </p:cNvPr>
          <p:cNvSpPr>
            <a:spLocks noGrp="1"/>
          </p:cNvSpPr>
          <p:nvPr>
            <p:ph idx="1"/>
          </p:nvPr>
        </p:nvSpPr>
        <p:spPr/>
        <p:txBody>
          <a:bodyPr/>
          <a:lstStyle/>
          <a:p>
            <a:r>
              <a:rPr lang="de-CH" dirty="0"/>
              <a:t>Wir wissen jetzt also:</a:t>
            </a:r>
          </a:p>
          <a:p>
            <a:pPr marL="285750" indent="-285750">
              <a:buFontTx/>
              <a:buChar char="-"/>
            </a:pPr>
            <a:r>
              <a:rPr lang="de-CH" dirty="0"/>
              <a:t>Massen ziehen sich an – und das auch auf </a:t>
            </a:r>
            <a:r>
              <a:rPr lang="de-CH" dirty="0" err="1"/>
              <a:t>sseehhrr</a:t>
            </a:r>
            <a:r>
              <a:rPr lang="de-CH" dirty="0"/>
              <a:t> grosse Distanzen</a:t>
            </a:r>
          </a:p>
          <a:p>
            <a:pPr marL="285750" indent="-285750">
              <a:buFontTx/>
              <a:buChar char="-"/>
            </a:pPr>
            <a:r>
              <a:rPr lang="de-CH" dirty="0"/>
              <a:t>Es gibt viel mehr Masse im Universum, als wir dachten. </a:t>
            </a:r>
            <a:br>
              <a:rPr lang="de-CH" dirty="0"/>
            </a:br>
            <a:r>
              <a:rPr lang="de-CH" dirty="0"/>
              <a:t>Dunkle Materie macht 85% aus. Was wir sehen, nur 15%.</a:t>
            </a:r>
          </a:p>
          <a:p>
            <a:pPr marL="285750" indent="-285750">
              <a:buFontTx/>
              <a:buChar char="-"/>
            </a:pPr>
            <a:r>
              <a:rPr lang="de-CH" dirty="0"/>
              <a:t>Das Universum dehnt sich immer schneller aus, statt langsamer zu werden</a:t>
            </a:r>
          </a:p>
          <a:p>
            <a:pPr marL="285750" indent="-285750">
              <a:buFont typeface="Wingdings" panose="05000000000000000000" pitchFamily="2" charset="2"/>
              <a:buChar char="è"/>
            </a:pPr>
            <a:r>
              <a:rPr lang="de-CH" dirty="0">
                <a:sym typeface="Wingdings" panose="05000000000000000000" pitchFamily="2" charset="2"/>
              </a:rPr>
              <a:t>Es muss eine Kraft geben, die stärker ist als die Anziehungskraft der gesamten Masse des Universums inkl. Dunkle Materie</a:t>
            </a:r>
          </a:p>
          <a:p>
            <a:pPr marL="285750" indent="-285750">
              <a:buFont typeface="Wingdings" panose="05000000000000000000" pitchFamily="2" charset="2"/>
              <a:buChar char="è"/>
            </a:pPr>
            <a:r>
              <a:rPr lang="de-CH" dirty="0">
                <a:sym typeface="Wingdings" panose="05000000000000000000" pitchFamily="2" charset="2"/>
              </a:rPr>
              <a:t>Diese Kraft wirkt auf Massen </a:t>
            </a:r>
            <a:r>
              <a:rPr lang="de-CH" b="1" dirty="0">
                <a:sym typeface="Wingdings" panose="05000000000000000000" pitchFamily="2" charset="2"/>
              </a:rPr>
              <a:t>abstossend!</a:t>
            </a:r>
          </a:p>
          <a:p>
            <a:pPr marL="285750" indent="-285750">
              <a:buFont typeface="Wingdings" panose="05000000000000000000" pitchFamily="2" charset="2"/>
              <a:buChar char="è"/>
            </a:pPr>
            <a:r>
              <a:rPr lang="de-CH" dirty="0">
                <a:sym typeface="Wingdings" panose="05000000000000000000" pitchFamily="2" charset="2"/>
              </a:rPr>
              <a:t>Und sie wirkt offenbar nur auf grosse Distanzen sonst würden wir auseinanderfliegen</a:t>
            </a:r>
          </a:p>
          <a:p>
            <a:pPr marL="285750" indent="-285750">
              <a:buFont typeface="Wingdings" panose="05000000000000000000" pitchFamily="2" charset="2"/>
              <a:buChar char="è"/>
            </a:pPr>
            <a:endParaRPr lang="de-CH" dirty="0">
              <a:sym typeface="Wingdings" panose="05000000000000000000" pitchFamily="2" charset="2"/>
            </a:endParaRPr>
          </a:p>
          <a:p>
            <a:pPr marL="285750" indent="-285750">
              <a:buFont typeface="Wingdings" panose="05000000000000000000" pitchFamily="2" charset="2"/>
              <a:buChar char="è"/>
            </a:pPr>
            <a:r>
              <a:rPr lang="de-CH" b="1" dirty="0">
                <a:sym typeface="Wingdings" panose="05000000000000000000" pitchFamily="2" charset="2"/>
              </a:rPr>
              <a:t>DUNKLE ENERGIE</a:t>
            </a:r>
          </a:p>
          <a:p>
            <a:pPr marL="285750" indent="-285750">
              <a:buFont typeface="Wingdings" panose="05000000000000000000" pitchFamily="2" charset="2"/>
              <a:buChar char="è"/>
            </a:pPr>
            <a:endParaRPr lang="de-CH" b="1" dirty="0">
              <a:sym typeface="Wingdings" panose="05000000000000000000" pitchFamily="2" charset="2"/>
            </a:endParaRPr>
          </a:p>
          <a:p>
            <a:r>
              <a:rPr lang="de-CH" dirty="0">
                <a:sym typeface="Wingdings" panose="05000000000000000000" pitchFamily="2" charset="2"/>
              </a:rPr>
              <a:t>Auch hier wissen wir (noch) nicht, was es ist </a:t>
            </a:r>
          </a:p>
        </p:txBody>
      </p:sp>
      <p:sp>
        <p:nvSpPr>
          <p:cNvPr id="4" name="Slide Number Placeholder 3">
            <a:extLst>
              <a:ext uri="{FF2B5EF4-FFF2-40B4-BE49-F238E27FC236}">
                <a16:creationId xmlns:a16="http://schemas.microsoft.com/office/drawing/2014/main" id="{765305B2-0F5B-54CB-3750-83FD493D0348}"/>
              </a:ext>
            </a:extLst>
          </p:cNvPr>
          <p:cNvSpPr>
            <a:spLocks noGrp="1"/>
          </p:cNvSpPr>
          <p:nvPr>
            <p:ph type="sldNum" sz="quarter" idx="12"/>
          </p:nvPr>
        </p:nvSpPr>
        <p:spPr/>
        <p:txBody>
          <a:bodyPr/>
          <a:lstStyle/>
          <a:p>
            <a:fld id="{5A33CB2A-1702-4C1D-9CC4-8D472D39F19E}" type="slidenum">
              <a:rPr lang="en-US" smtClean="0"/>
              <a:t>14</a:t>
            </a:fld>
            <a:endParaRPr lang="en-US"/>
          </a:p>
        </p:txBody>
      </p:sp>
      <p:sp>
        <p:nvSpPr>
          <p:cNvPr id="5" name="Rectangle 4">
            <a:extLst>
              <a:ext uri="{FF2B5EF4-FFF2-40B4-BE49-F238E27FC236}">
                <a16:creationId xmlns:a16="http://schemas.microsoft.com/office/drawing/2014/main" id="{84353FF8-B3CD-57FA-B110-4F229A9BD713}"/>
              </a:ext>
            </a:extLst>
          </p:cNvPr>
          <p:cNvSpPr/>
          <p:nvPr/>
        </p:nvSpPr>
        <p:spPr>
          <a:xfrm>
            <a:off x="3378865" y="5120314"/>
            <a:ext cx="1007690" cy="985967"/>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CH"/>
          </a:p>
        </p:txBody>
      </p:sp>
      <p:sp>
        <p:nvSpPr>
          <p:cNvPr id="6" name="Speech Bubble: Rectangle with Corners Rounded 5">
            <a:extLst>
              <a:ext uri="{FF2B5EF4-FFF2-40B4-BE49-F238E27FC236}">
                <a16:creationId xmlns:a16="http://schemas.microsoft.com/office/drawing/2014/main" id="{7FD90660-58F2-2C4C-3596-CD09FAD84056}"/>
              </a:ext>
            </a:extLst>
          </p:cNvPr>
          <p:cNvSpPr/>
          <p:nvPr/>
        </p:nvSpPr>
        <p:spPr>
          <a:xfrm>
            <a:off x="5294722" y="5006299"/>
            <a:ext cx="2407534" cy="1213996"/>
          </a:xfrm>
          <a:prstGeom prst="wedgeRoundRectCallout">
            <a:avLst>
              <a:gd name="adj1" fmla="val -103862"/>
              <a:gd name="adj2" fmla="val -6604"/>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CH" dirty="0"/>
              <a:t>Man beachte wieder den schwarzen Blitz auf schwarzem Grund!</a:t>
            </a:r>
          </a:p>
        </p:txBody>
      </p:sp>
    </p:spTree>
    <p:extLst>
      <p:ext uri="{BB962C8B-B14F-4D97-AF65-F5344CB8AC3E}">
        <p14:creationId xmlns:p14="http://schemas.microsoft.com/office/powerpoint/2010/main" val="3861287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026"/>
                                        </p:tgtEl>
                                        <p:attrNameLst>
                                          <p:attrName>style.visibility</p:attrName>
                                        </p:attrNameLst>
                                      </p:cBhvr>
                                      <p:to>
                                        <p:strVal val="visible"/>
                                      </p:to>
                                    </p:set>
                                    <p:anim calcmode="lin" valueType="num">
                                      <p:cBhvr additive="base">
                                        <p:cTn id="17" dur="500" fill="hold"/>
                                        <p:tgtEl>
                                          <p:spTgt spid="1026"/>
                                        </p:tgtEl>
                                        <p:attrNameLst>
                                          <p:attrName>ppt_x</p:attrName>
                                        </p:attrNameLst>
                                      </p:cBhvr>
                                      <p:tavLst>
                                        <p:tav tm="0">
                                          <p:val>
                                            <p:strVal val="#ppt_x"/>
                                          </p:val>
                                        </p:tav>
                                        <p:tav tm="100000">
                                          <p:val>
                                            <p:strVal val="#ppt_x"/>
                                          </p:val>
                                        </p:tav>
                                      </p:tavLst>
                                    </p:anim>
                                    <p:anim calcmode="lin" valueType="num">
                                      <p:cBhvr additive="base">
                                        <p:cTn id="1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6"/>
                                        </p:tgtEl>
                                        <p:attrNameLst>
                                          <p:attrName>style.visibility</p:attrName>
                                        </p:attrNameLst>
                                      </p:cBhvr>
                                      <p:to>
                                        <p:strVal val="visible"/>
                                      </p:to>
                                    </p:set>
                                    <p:anim calcmode="lin" valueType="num">
                                      <p:cBhvr additive="base">
                                        <p:cTn id="51" dur="500" fill="hold"/>
                                        <p:tgtEl>
                                          <p:spTgt spid="6"/>
                                        </p:tgtEl>
                                        <p:attrNameLst>
                                          <p:attrName>ppt_x</p:attrName>
                                        </p:attrNameLst>
                                      </p:cBhvr>
                                      <p:tavLst>
                                        <p:tav tm="0">
                                          <p:val>
                                            <p:strVal val="#ppt_x"/>
                                          </p:val>
                                        </p:tav>
                                        <p:tav tm="100000">
                                          <p:val>
                                            <p:strVal val="#ppt_x"/>
                                          </p:val>
                                        </p:tav>
                                      </p:tavLst>
                                    </p:anim>
                                    <p:anim calcmode="lin" valueType="num">
                                      <p:cBhvr additive="base">
                                        <p:cTn id="52" dur="500" fill="hold"/>
                                        <p:tgtEl>
                                          <p:spTgt spid="6"/>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5"/>
                                        </p:tgtEl>
                                        <p:attrNameLst>
                                          <p:attrName>style.visibility</p:attrName>
                                        </p:attrNameLst>
                                      </p:cBhvr>
                                      <p:to>
                                        <p:strVal val="visible"/>
                                      </p:to>
                                    </p:set>
                                    <p:anim calcmode="lin" valueType="num">
                                      <p:cBhvr additive="base">
                                        <p:cTn id="55" dur="500" fill="hold"/>
                                        <p:tgtEl>
                                          <p:spTgt spid="5"/>
                                        </p:tgtEl>
                                        <p:attrNameLst>
                                          <p:attrName>ppt_x</p:attrName>
                                        </p:attrNameLst>
                                      </p:cBhvr>
                                      <p:tavLst>
                                        <p:tav tm="0">
                                          <p:val>
                                            <p:strVal val="#ppt_x"/>
                                          </p:val>
                                        </p:tav>
                                        <p:tav tm="100000">
                                          <p:val>
                                            <p:strVal val="#ppt_x"/>
                                          </p:val>
                                        </p:tav>
                                      </p:tavLst>
                                    </p:anim>
                                    <p:anim calcmode="lin" valueType="num">
                                      <p:cBhvr additive="base">
                                        <p:cTn id="56" dur="500" fill="hold"/>
                                        <p:tgtEl>
                                          <p:spTgt spid="5"/>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3">
                                            <p:txEl>
                                              <p:pRg st="10" end="10"/>
                                            </p:txEl>
                                          </p:spTgt>
                                        </p:tgtEl>
                                        <p:attrNameLst>
                                          <p:attrName>style.visibility</p:attrName>
                                        </p:attrNameLst>
                                      </p:cBhvr>
                                      <p:to>
                                        <p:strVal val="visible"/>
                                      </p:to>
                                    </p:set>
                                    <p:anim calcmode="lin" valueType="num">
                                      <p:cBhvr additive="base">
                                        <p:cTn id="5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61" presetID="10" presetClass="exit" presetSubtype="0" fill="hold" grpId="0" nodeType="withEffect">
                                  <p:stCondLst>
                                    <p:cond delay="0"/>
                                  </p:stCondLst>
                                  <p:childTnLst>
                                    <p:animEffect transition="out" filter="fade">
                                      <p:cBhvr>
                                        <p:cTn id="62" dur="500"/>
                                        <p:tgtEl>
                                          <p:spTgt spid="7"/>
                                        </p:tgtEl>
                                      </p:cBhvr>
                                    </p:animEffect>
                                    <p:set>
                                      <p:cBhvr>
                                        <p:cTn id="63"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uiExpand="1" build="p"/>
      <p:bldP spid="5" grpId="0" animBg="1"/>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9BE23-A93C-E1CD-BD27-C440CCBBE02C}"/>
              </a:ext>
            </a:extLst>
          </p:cNvPr>
          <p:cNvSpPr>
            <a:spLocks noGrp="1"/>
          </p:cNvSpPr>
          <p:nvPr>
            <p:ph type="title"/>
          </p:nvPr>
        </p:nvSpPr>
        <p:spPr/>
        <p:txBody>
          <a:bodyPr/>
          <a:lstStyle/>
          <a:p>
            <a:r>
              <a:rPr lang="de-CH" dirty="0"/>
              <a:t>Diese Situation hatten wir doch schon einmal???</a:t>
            </a:r>
          </a:p>
        </p:txBody>
      </p:sp>
      <p:sp>
        <p:nvSpPr>
          <p:cNvPr id="3" name="Content Placeholder 2">
            <a:extLst>
              <a:ext uri="{FF2B5EF4-FFF2-40B4-BE49-F238E27FC236}">
                <a16:creationId xmlns:a16="http://schemas.microsoft.com/office/drawing/2014/main" id="{85EE7D09-DDD7-5793-B52D-E522EF88259B}"/>
              </a:ext>
            </a:extLst>
          </p:cNvPr>
          <p:cNvSpPr>
            <a:spLocks noGrp="1"/>
          </p:cNvSpPr>
          <p:nvPr>
            <p:ph idx="1"/>
          </p:nvPr>
        </p:nvSpPr>
        <p:spPr>
          <a:xfrm>
            <a:off x="516099" y="1093305"/>
            <a:ext cx="5791086" cy="5542626"/>
          </a:xfrm>
        </p:spPr>
        <p:txBody>
          <a:bodyPr/>
          <a:lstStyle/>
          <a:p>
            <a:r>
              <a:rPr lang="de-CH" dirty="0"/>
              <a:t>Vor mehr als 100 Jahren hatten wir das schon mal:</a:t>
            </a:r>
          </a:p>
          <a:p>
            <a:pPr marL="285750" indent="-285750">
              <a:spcBef>
                <a:spcPts val="0"/>
              </a:spcBef>
              <a:buFontTx/>
              <a:buChar char="-"/>
            </a:pPr>
            <a:r>
              <a:rPr lang="de-CH" dirty="0"/>
              <a:t>Die Merkurbahn passte nicht zu den Newtonschen Bewegungsgleichungen</a:t>
            </a:r>
          </a:p>
          <a:p>
            <a:pPr marL="285750" indent="-285750">
              <a:spcBef>
                <a:spcPts val="0"/>
              </a:spcBef>
              <a:buFontTx/>
              <a:buChar char="-"/>
            </a:pPr>
            <a:r>
              <a:rPr lang="de-CH" dirty="0"/>
              <a:t>Licht war einmal Welle aber auch Teilchen</a:t>
            </a:r>
          </a:p>
          <a:p>
            <a:pPr marL="285750" indent="-285750">
              <a:spcBef>
                <a:spcPts val="0"/>
              </a:spcBef>
              <a:buFontTx/>
              <a:buChar char="-"/>
            </a:pPr>
            <a:r>
              <a:rPr lang="de-CH" dirty="0"/>
              <a:t>…</a:t>
            </a:r>
          </a:p>
          <a:p>
            <a:r>
              <a:rPr lang="de-CH" dirty="0"/>
              <a:t>Die Physik erfand viele ‘Krücken’, u.a. den Äther (fest, elastisch, statisch, bewegt, …). Diese erklärten Teile, aber nicht alles.</a:t>
            </a:r>
          </a:p>
          <a:p>
            <a:r>
              <a:rPr lang="de-CH" dirty="0"/>
              <a:t>Dann kam Einstein und gab uns eine neue Sicht der Dinge, die die ‘alte Welt’ als Sonderfall enthält.</a:t>
            </a:r>
          </a:p>
          <a:p>
            <a:r>
              <a:rPr lang="de-CH" dirty="0"/>
              <a:t>So wie jede ‘gute’ wissenschaftliche ‘Revolution’: </a:t>
            </a:r>
            <a:br>
              <a:rPr lang="de-CH" dirty="0"/>
            </a:br>
            <a:r>
              <a:rPr lang="de-CH" dirty="0"/>
              <a:t>Sie erklärt mehr als vorher und enthält die bisherigen Modelle als Sonderfall.</a:t>
            </a:r>
          </a:p>
          <a:p>
            <a:r>
              <a:rPr lang="de-CH" dirty="0"/>
              <a:t>Warten wir also auf den Neuen Einstein in Bezug auf das ‘Dunkle’ im Universum…</a:t>
            </a:r>
          </a:p>
        </p:txBody>
      </p:sp>
      <p:sp>
        <p:nvSpPr>
          <p:cNvPr id="4" name="Slide Number Placeholder 3">
            <a:extLst>
              <a:ext uri="{FF2B5EF4-FFF2-40B4-BE49-F238E27FC236}">
                <a16:creationId xmlns:a16="http://schemas.microsoft.com/office/drawing/2014/main" id="{C2680D57-37BE-B5D2-798A-5FA1FE2725D7}"/>
              </a:ext>
            </a:extLst>
          </p:cNvPr>
          <p:cNvSpPr>
            <a:spLocks noGrp="1"/>
          </p:cNvSpPr>
          <p:nvPr>
            <p:ph type="sldNum" sz="quarter" idx="12"/>
          </p:nvPr>
        </p:nvSpPr>
        <p:spPr/>
        <p:txBody>
          <a:bodyPr/>
          <a:lstStyle/>
          <a:p>
            <a:fld id="{5A33CB2A-1702-4C1D-9CC4-8D472D39F19E}" type="slidenum">
              <a:rPr lang="en-US" smtClean="0"/>
              <a:t>15</a:t>
            </a:fld>
            <a:endParaRPr lang="en-US"/>
          </a:p>
        </p:txBody>
      </p:sp>
      <p:pic>
        <p:nvPicPr>
          <p:cNvPr id="8194" name="Picture 2" descr="Apsidendrehung – Wikipedia">
            <a:extLst>
              <a:ext uri="{FF2B5EF4-FFF2-40B4-BE49-F238E27FC236}">
                <a16:creationId xmlns:a16="http://schemas.microsoft.com/office/drawing/2014/main" id="{F598FAF0-D39C-B5C8-FE36-E66476C7C22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111" t="11714" r="15556" b="24762"/>
          <a:stretch>
            <a:fillRect/>
          </a:stretch>
        </p:blipFill>
        <p:spPr bwMode="auto">
          <a:xfrm>
            <a:off x="6635933" y="988274"/>
            <a:ext cx="1927297" cy="166949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Licht in der Identitätskrise - Welle-Teilchen-Dualismus - Physicus Minimus">
            <a:extLst>
              <a:ext uri="{FF2B5EF4-FFF2-40B4-BE49-F238E27FC236}">
                <a16:creationId xmlns:a16="http://schemas.microsoft.com/office/drawing/2014/main" id="{5652623F-43D1-9058-99C6-D3BCB25B9A0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161" r="16836"/>
          <a:stretch>
            <a:fillRect/>
          </a:stretch>
        </p:blipFill>
        <p:spPr bwMode="auto">
          <a:xfrm>
            <a:off x="8949615" y="1387567"/>
            <a:ext cx="2846144" cy="2505166"/>
          </a:xfrm>
          <a:prstGeom prst="rect">
            <a:avLst/>
          </a:prstGeom>
          <a:noFill/>
          <a:extLst>
            <a:ext uri="{909E8E84-426E-40DD-AFC4-6F175D3DCCD1}">
              <a14:hiddenFill xmlns:a14="http://schemas.microsoft.com/office/drawing/2010/main">
                <a:solidFill>
                  <a:srgbClr val="FFFFFF"/>
                </a:solidFill>
              </a14:hiddenFill>
            </a:ext>
          </a:extLst>
        </p:spPr>
      </p:pic>
      <p:grpSp>
        <p:nvGrpSpPr>
          <p:cNvPr id="11" name="Group 10">
            <a:extLst>
              <a:ext uri="{FF2B5EF4-FFF2-40B4-BE49-F238E27FC236}">
                <a16:creationId xmlns:a16="http://schemas.microsoft.com/office/drawing/2014/main" id="{AF89BAF9-E746-C86C-6182-FAF5B6770EDA}"/>
              </a:ext>
            </a:extLst>
          </p:cNvPr>
          <p:cNvGrpSpPr/>
          <p:nvPr/>
        </p:nvGrpSpPr>
        <p:grpSpPr>
          <a:xfrm>
            <a:off x="6307185" y="4728754"/>
            <a:ext cx="5540826" cy="1711235"/>
            <a:chOff x="6307185" y="4728754"/>
            <a:chExt cx="5540826" cy="1711235"/>
          </a:xfrm>
        </p:grpSpPr>
        <p:sp>
          <p:nvSpPr>
            <p:cNvPr id="5" name="Rectangle 4">
              <a:extLst>
                <a:ext uri="{FF2B5EF4-FFF2-40B4-BE49-F238E27FC236}">
                  <a16:creationId xmlns:a16="http://schemas.microsoft.com/office/drawing/2014/main" id="{F734B53C-5551-71D3-7B98-EC54202E5778}"/>
                </a:ext>
              </a:extLst>
            </p:cNvPr>
            <p:cNvSpPr/>
            <p:nvPr/>
          </p:nvSpPr>
          <p:spPr>
            <a:xfrm>
              <a:off x="6307185" y="5489126"/>
              <a:ext cx="1593668" cy="8294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CH" dirty="0"/>
                <a:t>Newton</a:t>
              </a:r>
            </a:p>
          </p:txBody>
        </p:sp>
        <p:sp>
          <p:nvSpPr>
            <p:cNvPr id="6" name="Rectangle 5">
              <a:extLst>
                <a:ext uri="{FF2B5EF4-FFF2-40B4-BE49-F238E27FC236}">
                  <a16:creationId xmlns:a16="http://schemas.microsoft.com/office/drawing/2014/main" id="{140956E1-7741-8960-9B61-174D09A0F447}"/>
                </a:ext>
              </a:extLst>
            </p:cNvPr>
            <p:cNvSpPr/>
            <p:nvPr/>
          </p:nvSpPr>
          <p:spPr>
            <a:xfrm>
              <a:off x="8949615" y="4728754"/>
              <a:ext cx="2898396" cy="1711235"/>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t"/>
            <a:lstStyle/>
            <a:p>
              <a:pPr algn="ctr"/>
              <a:r>
                <a:rPr lang="de-CH" dirty="0"/>
                <a:t>Relativitäts-Theorie</a:t>
              </a:r>
            </a:p>
          </p:txBody>
        </p:sp>
        <p:sp>
          <p:nvSpPr>
            <p:cNvPr id="7" name="Rectangle 6">
              <a:extLst>
                <a:ext uri="{FF2B5EF4-FFF2-40B4-BE49-F238E27FC236}">
                  <a16:creationId xmlns:a16="http://schemas.microsoft.com/office/drawing/2014/main" id="{A548838D-1640-334E-9877-778EB64DF80C}"/>
                </a:ext>
              </a:extLst>
            </p:cNvPr>
            <p:cNvSpPr/>
            <p:nvPr/>
          </p:nvSpPr>
          <p:spPr>
            <a:xfrm>
              <a:off x="9062827" y="5484497"/>
              <a:ext cx="2687800" cy="8294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CH" dirty="0"/>
                <a:t>Sonderfall Newton</a:t>
              </a:r>
            </a:p>
            <a:p>
              <a:pPr algn="ctr"/>
              <a:r>
                <a:rPr lang="de-CH" dirty="0"/>
                <a:t>bei v &lt;&lt; c</a:t>
              </a:r>
            </a:p>
          </p:txBody>
        </p:sp>
        <p:sp>
          <p:nvSpPr>
            <p:cNvPr id="8" name="Arrow: Right 7">
              <a:extLst>
                <a:ext uri="{FF2B5EF4-FFF2-40B4-BE49-F238E27FC236}">
                  <a16:creationId xmlns:a16="http://schemas.microsoft.com/office/drawing/2014/main" id="{86B1B29F-FCEA-4932-BE97-2CA00C5B8B59}"/>
                </a:ext>
              </a:extLst>
            </p:cNvPr>
            <p:cNvSpPr/>
            <p:nvPr/>
          </p:nvSpPr>
          <p:spPr>
            <a:xfrm>
              <a:off x="8098971" y="5715000"/>
              <a:ext cx="711960" cy="39841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CH"/>
            </a:p>
          </p:txBody>
        </p:sp>
        <p:pic>
          <p:nvPicPr>
            <p:cNvPr id="9" name="Picture 2" descr="Albert Einstein - Genie und Wissenschaftler - [GEOLINO]">
              <a:extLst>
                <a:ext uri="{FF2B5EF4-FFF2-40B4-BE49-F238E27FC236}">
                  <a16:creationId xmlns:a16="http://schemas.microsoft.com/office/drawing/2014/main" id="{53E03252-F786-9A0B-66BA-1FF1783099D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64639" y="5034981"/>
              <a:ext cx="521190" cy="680019"/>
            </a:xfrm>
            <a:prstGeom prst="rect">
              <a:avLst/>
            </a:prstGeom>
            <a:noFill/>
            <a:extLst>
              <a:ext uri="{909E8E84-426E-40DD-AFC4-6F175D3DCCD1}">
                <a14:hiddenFill xmlns:a14="http://schemas.microsoft.com/office/drawing/2010/main">
                  <a:solidFill>
                    <a:srgbClr val="FFFFFF"/>
                  </a:solidFill>
                </a14:hiddenFill>
              </a:ext>
            </a:extLst>
          </p:spPr>
        </p:pic>
      </p:grpSp>
      <p:sp>
        <p:nvSpPr>
          <p:cNvPr id="10" name="Speech Bubble: Rectangle with Corners Rounded 9">
            <a:extLst>
              <a:ext uri="{FF2B5EF4-FFF2-40B4-BE49-F238E27FC236}">
                <a16:creationId xmlns:a16="http://schemas.microsoft.com/office/drawing/2014/main" id="{DFBC2A60-FDC7-E094-BCAB-C7626C550D47}"/>
              </a:ext>
            </a:extLst>
          </p:cNvPr>
          <p:cNvSpPr/>
          <p:nvPr/>
        </p:nvSpPr>
        <p:spPr>
          <a:xfrm>
            <a:off x="6329482" y="3013531"/>
            <a:ext cx="2233748" cy="1456509"/>
          </a:xfrm>
          <a:prstGeom prst="wedgeRoundRectCallout">
            <a:avLst>
              <a:gd name="adj1" fmla="val -91593"/>
              <a:gd name="adj2" fmla="val 80886"/>
              <a:gd name="adj3" fmla="val 16667"/>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de-CH" dirty="0"/>
              <a:t>Vorsicht vor Revolutionären der Wissenschaft. Meist sind es Esoteriker 👎🏻</a:t>
            </a:r>
          </a:p>
        </p:txBody>
      </p:sp>
    </p:spTree>
    <p:extLst>
      <p:ext uri="{BB962C8B-B14F-4D97-AF65-F5344CB8AC3E}">
        <p14:creationId xmlns:p14="http://schemas.microsoft.com/office/powerpoint/2010/main" val="1863424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ppt_x"/>
                                          </p:val>
                                        </p:tav>
                                        <p:tav tm="100000">
                                          <p:val>
                                            <p:strVal val="#ppt_x"/>
                                          </p:val>
                                        </p:tav>
                                      </p:tavLst>
                                    </p:anim>
                                    <p:anim calcmode="lin" valueType="num">
                                      <p:cBhvr additive="base">
                                        <p:cTn id="18" dur="500" fill="hold"/>
                                        <p:tgtEl>
                                          <p:spTgt spid="11"/>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 calcmode="lin" valueType="num">
                                      <p:cBhvr additive="base">
                                        <p:cTn id="2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ppt_x"/>
                                          </p:val>
                                        </p:tav>
                                        <p:tav tm="100000">
                                          <p:val>
                                            <p:strVal val="#ppt_x"/>
                                          </p:val>
                                        </p:tav>
                                      </p:tavLst>
                                    </p:anim>
                                    <p:anim calcmode="lin" valueType="num">
                                      <p:cBhvr additive="base">
                                        <p:cTn id="2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Klassiker mit Kindern: Das Leben des Brian (1979) - Kinderfilmblog">
            <a:extLst>
              <a:ext uri="{FF2B5EF4-FFF2-40B4-BE49-F238E27FC236}">
                <a16:creationId xmlns:a16="http://schemas.microsoft.com/office/drawing/2014/main" id="{73C2A482-B708-9DC5-E194-45076386FD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593" r="16795"/>
          <a:stretch>
            <a:fillRect/>
          </a:stretch>
        </p:blipFill>
        <p:spPr bwMode="auto">
          <a:xfrm>
            <a:off x="0" y="0"/>
            <a:ext cx="10383864" cy="685861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73DEB24-6DBF-0B5D-AFE1-6909E3CC2347}"/>
              </a:ext>
            </a:extLst>
          </p:cNvPr>
          <p:cNvSpPr>
            <a:spLocks noGrp="1"/>
          </p:cNvSpPr>
          <p:nvPr>
            <p:ph type="title"/>
          </p:nvPr>
        </p:nvSpPr>
        <p:spPr/>
        <p:txBody>
          <a:bodyPr/>
          <a:lstStyle/>
          <a:p>
            <a:endParaRPr lang="de-CH"/>
          </a:p>
        </p:txBody>
      </p:sp>
      <p:sp>
        <p:nvSpPr>
          <p:cNvPr id="8" name="Freeform: Shape 7">
            <a:extLst>
              <a:ext uri="{FF2B5EF4-FFF2-40B4-BE49-F238E27FC236}">
                <a16:creationId xmlns:a16="http://schemas.microsoft.com/office/drawing/2014/main" id="{61C344B2-56F0-9C69-F2A5-172EB4949800}"/>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rgbClr val="92D050"/>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1">
            <a:extLst>
              <a:ext uri="{FF2B5EF4-FFF2-40B4-BE49-F238E27FC236}">
                <a16:creationId xmlns:a16="http://schemas.microsoft.com/office/drawing/2014/main" id="{1D0C35A8-75C1-B556-0679-DC1B80AB0CC8}"/>
              </a:ext>
            </a:extLst>
          </p:cNvPr>
          <p:cNvSpPr txBox="1">
            <a:spLocks/>
          </p:cNvSpPr>
          <p:nvPr/>
        </p:nvSpPr>
        <p:spPr>
          <a:xfrm>
            <a:off x="6194121" y="6034208"/>
            <a:ext cx="5481780" cy="635582"/>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a:lstStyle>
          <a:p>
            <a:pPr algn="r"/>
            <a:r>
              <a:rPr lang="en-US" dirty="0"/>
              <a:t>Das Leben des Brian</a:t>
            </a:r>
            <a:endParaRPr lang="de-CH" dirty="0"/>
          </a:p>
        </p:txBody>
      </p:sp>
      <p:sp>
        <p:nvSpPr>
          <p:cNvPr id="10" name="Subtitle 2">
            <a:extLst>
              <a:ext uri="{FF2B5EF4-FFF2-40B4-BE49-F238E27FC236}">
                <a16:creationId xmlns:a16="http://schemas.microsoft.com/office/drawing/2014/main" id="{EAED93FF-1F8A-16A8-6EED-6BE8C95371DB}"/>
              </a:ext>
            </a:extLst>
          </p:cNvPr>
          <p:cNvSpPr txBox="1">
            <a:spLocks/>
          </p:cNvSpPr>
          <p:nvPr/>
        </p:nvSpPr>
        <p:spPr>
          <a:xfrm>
            <a:off x="7935132" y="3731321"/>
            <a:ext cx="3814959" cy="2206491"/>
          </a:xfrm>
          <a:prstGeom prst="rect">
            <a:avLst/>
          </a:prstGeom>
        </p:spPr>
        <p:txBody>
          <a:bodyPr vert="horz" lIns="91440" tIns="45720" rIns="91440" bIns="45720" rtlCol="0" anchor="b">
            <a:normAutofit fontScale="92500" lnSpcReduction="10000"/>
          </a:bodyPr>
          <a:lst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de-CH" sz="3200" dirty="0"/>
              <a:t>Always </a:t>
            </a:r>
            <a:br>
              <a:rPr lang="de-CH" sz="3200" dirty="0"/>
            </a:br>
            <a:r>
              <a:rPr lang="de-CH" sz="3200" dirty="0" err="1"/>
              <a:t>look</a:t>
            </a:r>
            <a:r>
              <a:rPr lang="de-CH" sz="3200" dirty="0"/>
              <a:t> on</a:t>
            </a:r>
            <a:br>
              <a:rPr lang="de-CH" sz="3200" dirty="0"/>
            </a:br>
            <a:r>
              <a:rPr lang="de-CH" sz="3200" dirty="0" err="1"/>
              <a:t>the</a:t>
            </a:r>
            <a:r>
              <a:rPr lang="de-CH" sz="3200" dirty="0"/>
              <a:t> </a:t>
            </a:r>
            <a:r>
              <a:rPr lang="de-CH" sz="3200" dirty="0" err="1"/>
              <a:t>bright</a:t>
            </a:r>
            <a:r>
              <a:rPr lang="de-CH" sz="3200" dirty="0"/>
              <a:t> </a:t>
            </a:r>
            <a:br>
              <a:rPr lang="de-CH" sz="3200" dirty="0"/>
            </a:br>
            <a:r>
              <a:rPr lang="de-CH" sz="3200" dirty="0" err="1"/>
              <a:t>side</a:t>
            </a:r>
            <a:r>
              <a:rPr lang="de-CH" sz="3200" dirty="0"/>
              <a:t> </a:t>
            </a:r>
            <a:r>
              <a:rPr lang="de-CH" sz="3200" dirty="0" err="1"/>
              <a:t>of</a:t>
            </a:r>
            <a:r>
              <a:rPr lang="de-CH" sz="3200" dirty="0"/>
              <a:t> </a:t>
            </a:r>
            <a:r>
              <a:rPr lang="de-CH" sz="3200" dirty="0" err="1"/>
              <a:t>life</a:t>
            </a:r>
            <a:r>
              <a:rPr lang="de-CH" sz="3200" dirty="0"/>
              <a:t>…</a:t>
            </a:r>
          </a:p>
        </p:txBody>
      </p:sp>
      <p:pic>
        <p:nvPicPr>
          <p:cNvPr id="5" name="Picture 4">
            <a:extLst>
              <a:ext uri="{FF2B5EF4-FFF2-40B4-BE49-F238E27FC236}">
                <a16:creationId xmlns:a16="http://schemas.microsoft.com/office/drawing/2014/main" id="{D6B729C5-E112-056F-3EE2-1D7063389683}"/>
              </a:ext>
            </a:extLst>
          </p:cNvPr>
          <p:cNvPicPr>
            <a:picLocks noChangeAspect="1"/>
          </p:cNvPicPr>
          <p:nvPr/>
        </p:nvPicPr>
        <p:blipFill>
          <a:blip r:embed="rId4"/>
          <a:stretch>
            <a:fillRect/>
          </a:stretch>
        </p:blipFill>
        <p:spPr>
          <a:xfrm>
            <a:off x="10391792" y="1095336"/>
            <a:ext cx="1800208" cy="2187222"/>
          </a:xfrm>
          <a:prstGeom prst="rect">
            <a:avLst/>
          </a:prstGeom>
        </p:spPr>
      </p:pic>
    </p:spTree>
    <p:extLst>
      <p:ext uri="{BB962C8B-B14F-4D97-AF65-F5344CB8AC3E}">
        <p14:creationId xmlns:p14="http://schemas.microsoft.com/office/powerpoint/2010/main" val="2342146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0138B-532E-4888-2090-A62A9CD8503E}"/>
              </a:ext>
            </a:extLst>
          </p:cNvPr>
          <p:cNvSpPr>
            <a:spLocks noGrp="1"/>
          </p:cNvSpPr>
          <p:nvPr>
            <p:ph type="title"/>
          </p:nvPr>
        </p:nvSpPr>
        <p:spPr/>
        <p:txBody>
          <a:bodyPr/>
          <a:lstStyle/>
          <a:p>
            <a:r>
              <a:rPr lang="de-CH" dirty="0"/>
              <a:t>Fakten</a:t>
            </a:r>
          </a:p>
        </p:txBody>
      </p:sp>
      <p:sp>
        <p:nvSpPr>
          <p:cNvPr id="3" name="Content Placeholder 2">
            <a:extLst>
              <a:ext uri="{FF2B5EF4-FFF2-40B4-BE49-F238E27FC236}">
                <a16:creationId xmlns:a16="http://schemas.microsoft.com/office/drawing/2014/main" id="{0D79276A-7E11-FD2C-A123-19FF3AA0BEEE}"/>
              </a:ext>
            </a:extLst>
          </p:cNvPr>
          <p:cNvSpPr>
            <a:spLocks noGrp="1"/>
          </p:cNvSpPr>
          <p:nvPr>
            <p:ph idx="1"/>
          </p:nvPr>
        </p:nvSpPr>
        <p:spPr>
          <a:xfrm>
            <a:off x="516098" y="1093305"/>
            <a:ext cx="7256301" cy="2335695"/>
          </a:xfrm>
        </p:spPr>
        <p:txBody>
          <a:bodyPr/>
          <a:lstStyle/>
          <a:p>
            <a:pPr marL="1254125" indent="-1254125"/>
            <a:r>
              <a:rPr lang="de-CH" dirty="0"/>
              <a:t>Erschienen:	1979</a:t>
            </a:r>
          </a:p>
          <a:p>
            <a:pPr marL="1254125" indent="-1254125"/>
            <a:r>
              <a:rPr lang="de-CH" dirty="0"/>
              <a:t>Budget:	4 Millionen </a:t>
            </a:r>
          </a:p>
          <a:p>
            <a:pPr marL="1254125" indent="-1254125"/>
            <a:r>
              <a:rPr lang="de-CH" dirty="0"/>
              <a:t>Erfolg:	Jeder erwartete einen Flop – doch eingespielt hat er letztendlich mehr als 20 Millionen</a:t>
            </a:r>
          </a:p>
          <a:p>
            <a:pPr marL="1254125" indent="-1254125"/>
            <a:r>
              <a:rPr lang="de-CH" dirty="0"/>
              <a:t>Handlung:	</a:t>
            </a:r>
            <a:r>
              <a:rPr lang="de-CH" i="1" dirty="0"/>
              <a:t>Das Leben des Brian</a:t>
            </a:r>
            <a:r>
              <a:rPr lang="de-CH" dirty="0"/>
              <a:t> beginnt wie eine klassische Bibelverfilmung – inklusive Musik und Chorgesang – doch alles kippt schnell ins Absurde, als sich herausstellt, dass die heiligen drei Könige im falschen Stall gelandet sind…</a:t>
            </a:r>
          </a:p>
          <a:p>
            <a:pPr marL="1254125" indent="-1254125"/>
            <a:r>
              <a:rPr lang="de-CH" dirty="0"/>
              <a:t>Drehort:	Tunesien und London</a:t>
            </a:r>
          </a:p>
          <a:p>
            <a:pPr marL="1254125" indent="-1254125"/>
            <a:r>
              <a:rPr lang="de-CH" dirty="0"/>
              <a:t>Wirkung:	Kult in progressiven und Verbote in reaktionären Kreisen, die den Film nie gesehen haben. Diese Verbote haben den Film eher beworben als behindert.</a:t>
            </a:r>
          </a:p>
        </p:txBody>
      </p:sp>
      <p:sp>
        <p:nvSpPr>
          <p:cNvPr id="4" name="Slide Number Placeholder 3">
            <a:extLst>
              <a:ext uri="{FF2B5EF4-FFF2-40B4-BE49-F238E27FC236}">
                <a16:creationId xmlns:a16="http://schemas.microsoft.com/office/drawing/2014/main" id="{3E42D96A-B2B2-AFB8-18F2-7105F7470312}"/>
              </a:ext>
            </a:extLst>
          </p:cNvPr>
          <p:cNvSpPr>
            <a:spLocks noGrp="1"/>
          </p:cNvSpPr>
          <p:nvPr>
            <p:ph type="sldNum" sz="quarter" idx="12"/>
          </p:nvPr>
        </p:nvSpPr>
        <p:spPr/>
        <p:txBody>
          <a:bodyPr/>
          <a:lstStyle/>
          <a:p>
            <a:fld id="{5A33CB2A-1702-4C1D-9CC4-8D472D39F19E}" type="slidenum">
              <a:rPr lang="en-US" smtClean="0"/>
              <a:t>17</a:t>
            </a:fld>
            <a:endParaRPr lang="en-US"/>
          </a:p>
        </p:txBody>
      </p:sp>
      <p:pic>
        <p:nvPicPr>
          <p:cNvPr id="1026" name="Picture 2">
            <a:extLst>
              <a:ext uri="{FF2B5EF4-FFF2-40B4-BE49-F238E27FC236}">
                <a16:creationId xmlns:a16="http://schemas.microsoft.com/office/drawing/2014/main" id="{B42B0DB8-7206-A81F-5B4A-9282825E3E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6353" y="1093305"/>
            <a:ext cx="3640269" cy="5205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64591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D46FF-C6C4-E52B-9602-B1D5F92D4FDB}"/>
              </a:ext>
            </a:extLst>
          </p:cNvPr>
          <p:cNvSpPr>
            <a:spLocks noGrp="1"/>
          </p:cNvSpPr>
          <p:nvPr>
            <p:ph type="title"/>
          </p:nvPr>
        </p:nvSpPr>
        <p:spPr/>
        <p:txBody>
          <a:bodyPr/>
          <a:lstStyle/>
          <a:p>
            <a:r>
              <a:rPr lang="de-CH" dirty="0"/>
              <a:t>Kurioses zum Film</a:t>
            </a:r>
          </a:p>
        </p:txBody>
      </p:sp>
      <p:sp>
        <p:nvSpPr>
          <p:cNvPr id="3" name="Content Placeholder 2">
            <a:extLst>
              <a:ext uri="{FF2B5EF4-FFF2-40B4-BE49-F238E27FC236}">
                <a16:creationId xmlns:a16="http://schemas.microsoft.com/office/drawing/2014/main" id="{6B47B411-8ED4-223F-F0A0-19A0221DFDF5}"/>
              </a:ext>
            </a:extLst>
          </p:cNvPr>
          <p:cNvSpPr>
            <a:spLocks noGrp="1"/>
          </p:cNvSpPr>
          <p:nvPr>
            <p:ph idx="1"/>
          </p:nvPr>
        </p:nvSpPr>
        <p:spPr>
          <a:xfrm>
            <a:off x="516099" y="1093305"/>
            <a:ext cx="6518250" cy="5220684"/>
          </a:xfrm>
        </p:spPr>
        <p:txBody>
          <a:bodyPr/>
          <a:lstStyle/>
          <a:p>
            <a:r>
              <a:rPr lang="de-CH" dirty="0"/>
              <a:t>Er wurde in Tunesien gedreht, mit den Kulissen, Statisten </a:t>
            </a:r>
            <a:br>
              <a:rPr lang="de-CH" dirty="0"/>
            </a:br>
            <a:r>
              <a:rPr lang="de-CH" dirty="0"/>
              <a:t>und Reste des Films «Jesus von Nazareth» von 1977</a:t>
            </a:r>
          </a:p>
          <a:p>
            <a:r>
              <a:rPr lang="de-CH" dirty="0"/>
              <a:t>Eine Szene mit dem Ufo wurde in UK gedreht. Zu der Zeit durfte Idle, als Amerikaner, maximal 24h am Stück in UK sein und arbeiten. Also einfliegen, Szene drehen, zurück nach Tunesien – alles in 24 Stunden.</a:t>
            </a:r>
          </a:p>
          <a:p>
            <a:r>
              <a:rPr lang="de-CH" dirty="0"/>
              <a:t>Die Szene mit dem Absturz des Ufos verbrannte eine antike Steinwand und durch Farbe wurde noch mehr verändert. In der Nacht kamen sie mit Bürsten und Eimern und reinigten wieder alles, bevor die Stadtbewohner und Behörden etwas davon mitbekamen.</a:t>
            </a:r>
          </a:p>
          <a:p>
            <a:r>
              <a:rPr lang="de-CH" dirty="0"/>
              <a:t>Graham Chapman hatte vor dem Film ein Alkohol-Problem. Aber für den Film stoppte er 100% den Alkohol. Und – nachdem er ursprünglich Arzt war – half er der gesamten Crew bei Dehydrierung und Magenproblemen.</a:t>
            </a:r>
          </a:p>
          <a:p>
            <a:endParaRPr lang="de-CH" dirty="0"/>
          </a:p>
        </p:txBody>
      </p:sp>
      <p:sp>
        <p:nvSpPr>
          <p:cNvPr id="4" name="Slide Number Placeholder 3">
            <a:extLst>
              <a:ext uri="{FF2B5EF4-FFF2-40B4-BE49-F238E27FC236}">
                <a16:creationId xmlns:a16="http://schemas.microsoft.com/office/drawing/2014/main" id="{15D81BD8-EEF4-F138-801A-97735ABDC480}"/>
              </a:ext>
            </a:extLst>
          </p:cNvPr>
          <p:cNvSpPr>
            <a:spLocks noGrp="1"/>
          </p:cNvSpPr>
          <p:nvPr>
            <p:ph type="sldNum" sz="quarter" idx="12"/>
          </p:nvPr>
        </p:nvSpPr>
        <p:spPr/>
        <p:txBody>
          <a:bodyPr/>
          <a:lstStyle/>
          <a:p>
            <a:fld id="{5A33CB2A-1702-4C1D-9CC4-8D472D39F19E}" type="slidenum">
              <a:rPr lang="en-US" smtClean="0"/>
              <a:t>18</a:t>
            </a:fld>
            <a:endParaRPr lang="en-US"/>
          </a:p>
        </p:txBody>
      </p:sp>
      <p:pic>
        <p:nvPicPr>
          <p:cNvPr id="7" name="Picture 6">
            <a:extLst>
              <a:ext uri="{FF2B5EF4-FFF2-40B4-BE49-F238E27FC236}">
                <a16:creationId xmlns:a16="http://schemas.microsoft.com/office/drawing/2014/main" id="{0D52AD8D-A551-C304-AD85-65DE7972024E}"/>
              </a:ext>
            </a:extLst>
          </p:cNvPr>
          <p:cNvPicPr>
            <a:picLocks noChangeAspect="1"/>
          </p:cNvPicPr>
          <p:nvPr/>
        </p:nvPicPr>
        <p:blipFill>
          <a:blip r:embed="rId2"/>
          <a:stretch>
            <a:fillRect/>
          </a:stretch>
        </p:blipFill>
        <p:spPr>
          <a:xfrm>
            <a:off x="6504809" y="118382"/>
            <a:ext cx="4644390" cy="2114550"/>
          </a:xfrm>
          <a:prstGeom prst="rect">
            <a:avLst/>
          </a:prstGeom>
        </p:spPr>
      </p:pic>
      <p:pic>
        <p:nvPicPr>
          <p:cNvPr id="8" name="Picture 7">
            <a:extLst>
              <a:ext uri="{FF2B5EF4-FFF2-40B4-BE49-F238E27FC236}">
                <a16:creationId xmlns:a16="http://schemas.microsoft.com/office/drawing/2014/main" id="{1FE92DDC-BB65-4A9C-FB79-11D33E993BE3}"/>
              </a:ext>
            </a:extLst>
          </p:cNvPr>
          <p:cNvPicPr>
            <a:picLocks noChangeAspect="1"/>
          </p:cNvPicPr>
          <p:nvPr/>
        </p:nvPicPr>
        <p:blipFill>
          <a:blip r:embed="rId3"/>
          <a:stretch>
            <a:fillRect/>
          </a:stretch>
        </p:blipFill>
        <p:spPr>
          <a:xfrm>
            <a:off x="7918704" y="2267168"/>
            <a:ext cx="4067991" cy="2243772"/>
          </a:xfrm>
          <a:prstGeom prst="rect">
            <a:avLst/>
          </a:prstGeom>
        </p:spPr>
      </p:pic>
      <p:pic>
        <p:nvPicPr>
          <p:cNvPr id="9" name="Picture 8">
            <a:extLst>
              <a:ext uri="{FF2B5EF4-FFF2-40B4-BE49-F238E27FC236}">
                <a16:creationId xmlns:a16="http://schemas.microsoft.com/office/drawing/2014/main" id="{8430ADE0-4D02-BB32-6023-0AD2AFFF4F58}"/>
              </a:ext>
            </a:extLst>
          </p:cNvPr>
          <p:cNvPicPr>
            <a:picLocks noChangeAspect="1"/>
          </p:cNvPicPr>
          <p:nvPr/>
        </p:nvPicPr>
        <p:blipFill>
          <a:blip r:embed="rId4"/>
          <a:stretch>
            <a:fillRect/>
          </a:stretch>
        </p:blipFill>
        <p:spPr>
          <a:xfrm>
            <a:off x="6828931" y="4551643"/>
            <a:ext cx="3996146" cy="2306357"/>
          </a:xfrm>
          <a:prstGeom prst="rect">
            <a:avLst/>
          </a:prstGeom>
        </p:spPr>
      </p:pic>
    </p:spTree>
    <p:extLst>
      <p:ext uri="{BB962C8B-B14F-4D97-AF65-F5344CB8AC3E}">
        <p14:creationId xmlns:p14="http://schemas.microsoft.com/office/powerpoint/2010/main" val="1166788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76469-7445-C09D-F728-89029457ACF6}"/>
              </a:ext>
            </a:extLst>
          </p:cNvPr>
          <p:cNvSpPr>
            <a:spLocks noGrp="1"/>
          </p:cNvSpPr>
          <p:nvPr>
            <p:ph type="title"/>
          </p:nvPr>
        </p:nvSpPr>
        <p:spPr/>
        <p:txBody>
          <a:bodyPr/>
          <a:lstStyle/>
          <a:p>
            <a:r>
              <a:rPr lang="de-CH" dirty="0"/>
              <a:t>Der </a:t>
            </a:r>
            <a:r>
              <a:rPr lang="de-CH" dirty="0" err="1"/>
              <a:t>Kultsong</a:t>
            </a:r>
            <a:endParaRPr lang="de-CH" dirty="0"/>
          </a:p>
        </p:txBody>
      </p:sp>
      <p:sp>
        <p:nvSpPr>
          <p:cNvPr id="3" name="Content Placeholder 2">
            <a:extLst>
              <a:ext uri="{FF2B5EF4-FFF2-40B4-BE49-F238E27FC236}">
                <a16:creationId xmlns:a16="http://schemas.microsoft.com/office/drawing/2014/main" id="{F3AEC369-F2AC-EF65-AFAB-553C36CB294E}"/>
              </a:ext>
            </a:extLst>
          </p:cNvPr>
          <p:cNvSpPr>
            <a:spLocks noGrp="1"/>
          </p:cNvSpPr>
          <p:nvPr>
            <p:ph idx="1"/>
          </p:nvPr>
        </p:nvSpPr>
        <p:spPr>
          <a:xfrm>
            <a:off x="516097" y="1093305"/>
            <a:ext cx="3706497" cy="5220684"/>
          </a:xfrm>
        </p:spPr>
        <p:txBody>
          <a:bodyPr/>
          <a:lstStyle/>
          <a:p>
            <a:r>
              <a:rPr lang="de-CH" dirty="0"/>
              <a:t>Wie bringt man Satire in die Kreuzigungs-Schluss-Szene?</a:t>
            </a:r>
          </a:p>
          <a:p>
            <a:r>
              <a:rPr lang="de-CH" dirty="0"/>
              <a:t>Wie bei Disney…. Mit einem Lied!</a:t>
            </a:r>
          </a:p>
          <a:p>
            <a:pPr indent="-228600"/>
            <a:r>
              <a:rPr lang="de-CH" dirty="0"/>
              <a:t>Komponiert von Eric Idle in nur 20 Minuten.</a:t>
            </a:r>
            <a:endParaRPr lang="de-CH" sz="2000" dirty="0"/>
          </a:p>
          <a:p>
            <a:pPr indent="-228600"/>
            <a:r>
              <a:rPr lang="de-CH" dirty="0"/>
              <a:t>‘’Professionell’’ aufgenommen in einem tunesischen Hotelzimmer mit Matratzen als Schalldämpfer.</a:t>
            </a:r>
          </a:p>
          <a:p>
            <a:pPr indent="-228600"/>
            <a:r>
              <a:rPr lang="de-CH" sz="2000" dirty="0">
                <a:hlinkClick r:id="rId2"/>
              </a:rPr>
              <a:t>https://www.youtube.com/watch?v=uAzwji5Cfmk&amp;t=25s</a:t>
            </a:r>
            <a:endParaRPr lang="de-CH" sz="2000" dirty="0"/>
          </a:p>
          <a:p>
            <a:endParaRPr lang="de-CH" dirty="0"/>
          </a:p>
        </p:txBody>
      </p:sp>
      <p:sp>
        <p:nvSpPr>
          <p:cNvPr id="4" name="Slide Number Placeholder 3">
            <a:extLst>
              <a:ext uri="{FF2B5EF4-FFF2-40B4-BE49-F238E27FC236}">
                <a16:creationId xmlns:a16="http://schemas.microsoft.com/office/drawing/2014/main" id="{4BFD1F31-E7D8-DF48-A7A9-D79AD1F0C052}"/>
              </a:ext>
            </a:extLst>
          </p:cNvPr>
          <p:cNvSpPr>
            <a:spLocks noGrp="1"/>
          </p:cNvSpPr>
          <p:nvPr>
            <p:ph type="sldNum" sz="quarter" idx="12"/>
          </p:nvPr>
        </p:nvSpPr>
        <p:spPr/>
        <p:txBody>
          <a:bodyPr/>
          <a:lstStyle/>
          <a:p>
            <a:fld id="{5A33CB2A-1702-4C1D-9CC4-8D472D39F19E}" type="slidenum">
              <a:rPr lang="en-US" smtClean="0"/>
              <a:t>19</a:t>
            </a:fld>
            <a:endParaRPr lang="en-US"/>
          </a:p>
        </p:txBody>
      </p:sp>
      <p:pic>
        <p:nvPicPr>
          <p:cNvPr id="6" name="Picture 5">
            <a:extLst>
              <a:ext uri="{FF2B5EF4-FFF2-40B4-BE49-F238E27FC236}">
                <a16:creationId xmlns:a16="http://schemas.microsoft.com/office/drawing/2014/main" id="{F5BFF9EF-1648-25C2-2048-7A3D4C499ED0}"/>
              </a:ext>
            </a:extLst>
          </p:cNvPr>
          <p:cNvPicPr>
            <a:picLocks noChangeAspect="1"/>
          </p:cNvPicPr>
          <p:nvPr/>
        </p:nvPicPr>
        <p:blipFill>
          <a:blip r:embed="rId3"/>
          <a:stretch>
            <a:fillRect/>
          </a:stretch>
        </p:blipFill>
        <p:spPr>
          <a:xfrm>
            <a:off x="4371278" y="1205373"/>
            <a:ext cx="7820722" cy="4293730"/>
          </a:xfrm>
          <a:prstGeom prst="rect">
            <a:avLst/>
          </a:prstGeom>
        </p:spPr>
      </p:pic>
    </p:spTree>
    <p:extLst>
      <p:ext uri="{BB962C8B-B14F-4D97-AF65-F5344CB8AC3E}">
        <p14:creationId xmlns:p14="http://schemas.microsoft.com/office/powerpoint/2010/main" val="189567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5B5FC-3098-04D1-05A2-77B14ED94B17}"/>
              </a:ext>
            </a:extLst>
          </p:cNvPr>
          <p:cNvSpPr>
            <a:spLocks noGrp="1"/>
          </p:cNvSpPr>
          <p:nvPr>
            <p:ph type="title"/>
          </p:nvPr>
        </p:nvSpPr>
        <p:spPr/>
        <p:txBody>
          <a:bodyPr/>
          <a:lstStyle/>
          <a:p>
            <a:r>
              <a:rPr lang="de-CH" dirty="0"/>
              <a:t>Verbote und kultureller Einfluss</a:t>
            </a:r>
          </a:p>
        </p:txBody>
      </p:sp>
      <p:sp>
        <p:nvSpPr>
          <p:cNvPr id="3" name="Content Placeholder 2">
            <a:extLst>
              <a:ext uri="{FF2B5EF4-FFF2-40B4-BE49-F238E27FC236}">
                <a16:creationId xmlns:a16="http://schemas.microsoft.com/office/drawing/2014/main" id="{E2A8896C-2998-A624-E1CD-2314498AFE89}"/>
              </a:ext>
            </a:extLst>
          </p:cNvPr>
          <p:cNvSpPr>
            <a:spLocks noGrp="1"/>
          </p:cNvSpPr>
          <p:nvPr>
            <p:ph idx="1"/>
          </p:nvPr>
        </p:nvSpPr>
        <p:spPr/>
        <p:txBody>
          <a:bodyPr/>
          <a:lstStyle/>
          <a:p>
            <a:r>
              <a:rPr lang="de-CH" dirty="0"/>
              <a:t>Der Film wurde in vielen Ländern verboten. Häufig mit der Begründung Jesus zu beleidigen – obwohl Jesus keine einzige Sekunde vorkommt.</a:t>
            </a:r>
          </a:p>
          <a:p>
            <a:r>
              <a:rPr lang="de-CH" dirty="0"/>
              <a:t>11 Gemeinden in UK verboten ihn, ohne überhaupt ein Kino zu haben</a:t>
            </a:r>
          </a:p>
          <a:p>
            <a:r>
              <a:rPr lang="de-CH" dirty="0"/>
              <a:t>Seit 2009 ist es der meistgespielte Song bei britischen Beerdigungen (noch vor </a:t>
            </a:r>
            <a:r>
              <a:rPr lang="de-CH" i="1" dirty="0"/>
              <a:t>My Way</a:t>
            </a:r>
            <a:r>
              <a:rPr lang="de-CH" dirty="0"/>
              <a:t>)</a:t>
            </a:r>
          </a:p>
          <a:p>
            <a:r>
              <a:rPr lang="de-CH" dirty="0"/>
              <a:t>Wird immer wieder in Stadien und sogar Charts gesungen – </a:t>
            </a:r>
            <a:br>
              <a:rPr lang="de-CH" dirty="0"/>
            </a:br>
            <a:r>
              <a:rPr lang="de-CH" dirty="0"/>
              <a:t>selbst in Irland, wo der Film ganze 8 Jahre verboten war.</a:t>
            </a:r>
          </a:p>
          <a:p>
            <a:r>
              <a:rPr lang="de-CH" dirty="0"/>
              <a:t>Fun Fact: Er war in Norwegen ein Jahr lang verboten. </a:t>
            </a:r>
            <a:br>
              <a:rPr lang="de-CH" dirty="0"/>
            </a:br>
            <a:r>
              <a:rPr lang="de-CH" dirty="0"/>
              <a:t>In Schweden wurde er dann als «Der Film, der so lustig ist, </a:t>
            </a:r>
            <a:br>
              <a:rPr lang="de-CH" dirty="0"/>
            </a:br>
            <a:r>
              <a:rPr lang="de-CH" dirty="0"/>
              <a:t>dass er in Norwegen verboten ist» beworben.</a:t>
            </a:r>
          </a:p>
          <a:p>
            <a:r>
              <a:rPr lang="de-CH" dirty="0"/>
              <a:t>George Harrison – ja, DER Beatle Harrison – brachte Eric Idle </a:t>
            </a:r>
            <a:br>
              <a:rPr lang="de-CH" dirty="0"/>
            </a:br>
            <a:r>
              <a:rPr lang="de-CH" dirty="0"/>
              <a:t>Harmonie-Lehre bei. Er verpfändete sogar sein Haus, um die </a:t>
            </a:r>
            <a:br>
              <a:rPr lang="de-CH" dirty="0"/>
            </a:br>
            <a:r>
              <a:rPr lang="de-CH" dirty="0"/>
              <a:t>4 </a:t>
            </a:r>
            <a:r>
              <a:rPr lang="de-CH" dirty="0" err="1"/>
              <a:t>Mio</a:t>
            </a:r>
            <a:r>
              <a:rPr lang="de-CH" dirty="0"/>
              <a:t> aufzubringen, und gründete eine Filmproduktions-Firma, </a:t>
            </a:r>
            <a:br>
              <a:rPr lang="de-CH" dirty="0"/>
            </a:br>
            <a:r>
              <a:rPr lang="de-CH" dirty="0"/>
              <a:t>«Hand Made Films», um den Film zu retten.</a:t>
            </a:r>
          </a:p>
          <a:p>
            <a:endParaRPr lang="de-CH" dirty="0"/>
          </a:p>
        </p:txBody>
      </p:sp>
      <p:sp>
        <p:nvSpPr>
          <p:cNvPr id="4" name="Slide Number Placeholder 3">
            <a:extLst>
              <a:ext uri="{FF2B5EF4-FFF2-40B4-BE49-F238E27FC236}">
                <a16:creationId xmlns:a16="http://schemas.microsoft.com/office/drawing/2014/main" id="{BB4C313E-2BD7-68A8-956E-3B9AB9C86BB3}"/>
              </a:ext>
            </a:extLst>
          </p:cNvPr>
          <p:cNvSpPr>
            <a:spLocks noGrp="1"/>
          </p:cNvSpPr>
          <p:nvPr>
            <p:ph type="sldNum" sz="quarter" idx="12"/>
          </p:nvPr>
        </p:nvSpPr>
        <p:spPr/>
        <p:txBody>
          <a:bodyPr/>
          <a:lstStyle/>
          <a:p>
            <a:fld id="{5A33CB2A-1702-4C1D-9CC4-8D472D39F19E}" type="slidenum">
              <a:rPr lang="en-US" smtClean="0"/>
              <a:t>20</a:t>
            </a:fld>
            <a:endParaRPr lang="en-US"/>
          </a:p>
        </p:txBody>
      </p:sp>
      <p:pic>
        <p:nvPicPr>
          <p:cNvPr id="7" name="Picture 6">
            <a:extLst>
              <a:ext uri="{FF2B5EF4-FFF2-40B4-BE49-F238E27FC236}">
                <a16:creationId xmlns:a16="http://schemas.microsoft.com/office/drawing/2014/main" id="{A841B77A-2DB4-577B-E5E2-14DE9EB3D7E6}"/>
              </a:ext>
            </a:extLst>
          </p:cNvPr>
          <p:cNvPicPr>
            <a:picLocks noChangeAspect="1"/>
          </p:cNvPicPr>
          <p:nvPr/>
        </p:nvPicPr>
        <p:blipFill>
          <a:blip r:embed="rId2"/>
          <a:stretch>
            <a:fillRect/>
          </a:stretch>
        </p:blipFill>
        <p:spPr>
          <a:xfrm>
            <a:off x="7392913" y="2921654"/>
            <a:ext cx="4120575" cy="1563986"/>
          </a:xfrm>
          <a:prstGeom prst="rect">
            <a:avLst/>
          </a:prstGeom>
        </p:spPr>
      </p:pic>
      <p:pic>
        <p:nvPicPr>
          <p:cNvPr id="10" name="Picture 9">
            <a:extLst>
              <a:ext uri="{FF2B5EF4-FFF2-40B4-BE49-F238E27FC236}">
                <a16:creationId xmlns:a16="http://schemas.microsoft.com/office/drawing/2014/main" id="{58A7DEB2-80C0-4874-80EF-0C3CC796D7AA}"/>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7284364" y="4619214"/>
            <a:ext cx="4337671" cy="2135919"/>
          </a:xfrm>
          <a:prstGeom prst="rect">
            <a:avLst/>
          </a:prstGeom>
        </p:spPr>
      </p:pic>
    </p:spTree>
    <p:extLst>
      <p:ext uri="{BB962C8B-B14F-4D97-AF65-F5344CB8AC3E}">
        <p14:creationId xmlns:p14="http://schemas.microsoft.com/office/powerpoint/2010/main" val="3354548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500" fill="hold"/>
                                        <p:tgtEl>
                                          <p:spTgt spid="7"/>
                                        </p:tgtEl>
                                        <p:attrNameLst>
                                          <p:attrName>ppt_x</p:attrName>
                                        </p:attrNameLst>
                                      </p:cBhvr>
                                      <p:tavLst>
                                        <p:tav tm="0">
                                          <p:val>
                                            <p:strVal val="#ppt_x"/>
                                          </p:val>
                                        </p:tav>
                                        <p:tav tm="100000">
                                          <p:val>
                                            <p:strVal val="#ppt_x"/>
                                          </p:val>
                                        </p:tav>
                                      </p:tavLst>
                                    </p:anim>
                                    <p:anim calcmode="lin" valueType="num">
                                      <p:cBhvr additive="base">
                                        <p:cTn id="3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0"/>
                                        </p:tgtEl>
                                        <p:attrNameLst>
                                          <p:attrName>style.visibility</p:attrName>
                                        </p:attrNameLst>
                                      </p:cBhvr>
                                      <p:to>
                                        <p:strVal val="visible"/>
                                      </p:to>
                                    </p:set>
                                    <p:anim calcmode="lin" valueType="num">
                                      <p:cBhvr additive="base">
                                        <p:cTn id="39" dur="500" fill="hold"/>
                                        <p:tgtEl>
                                          <p:spTgt spid="10"/>
                                        </p:tgtEl>
                                        <p:attrNameLst>
                                          <p:attrName>ppt_x</p:attrName>
                                        </p:attrNameLst>
                                      </p:cBhvr>
                                      <p:tavLst>
                                        <p:tav tm="0">
                                          <p:val>
                                            <p:strVal val="#ppt_x"/>
                                          </p:val>
                                        </p:tav>
                                        <p:tav tm="100000">
                                          <p:val>
                                            <p:strVal val="#ppt_x"/>
                                          </p:val>
                                        </p:tav>
                                      </p:tavLst>
                                    </p:anim>
                                    <p:anim calcmode="lin" valueType="num">
                                      <p:cBhvr additive="base">
                                        <p:cTn id="4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60385-4BD0-F2AE-512B-57BA906D3B27}"/>
              </a:ext>
            </a:extLst>
          </p:cNvPr>
          <p:cNvSpPr>
            <a:spLocks noGrp="1"/>
          </p:cNvSpPr>
          <p:nvPr>
            <p:ph type="title"/>
          </p:nvPr>
        </p:nvSpPr>
        <p:spPr/>
        <p:txBody>
          <a:bodyPr/>
          <a:lstStyle/>
          <a:p>
            <a:r>
              <a:rPr lang="de-CH" dirty="0"/>
              <a:t>(fast) 20 Jahre später…</a:t>
            </a:r>
          </a:p>
        </p:txBody>
      </p:sp>
      <p:sp>
        <p:nvSpPr>
          <p:cNvPr id="3" name="Content Placeholder 2">
            <a:extLst>
              <a:ext uri="{FF2B5EF4-FFF2-40B4-BE49-F238E27FC236}">
                <a16:creationId xmlns:a16="http://schemas.microsoft.com/office/drawing/2014/main" id="{210B30D1-86F3-7AE2-C438-189A7756FAFC}"/>
              </a:ext>
            </a:extLst>
          </p:cNvPr>
          <p:cNvSpPr>
            <a:spLocks noGrp="1"/>
          </p:cNvSpPr>
          <p:nvPr>
            <p:ph idx="1"/>
          </p:nvPr>
        </p:nvSpPr>
        <p:spPr>
          <a:xfrm>
            <a:off x="516098" y="1093305"/>
            <a:ext cx="7432651" cy="1122505"/>
          </a:xfrm>
        </p:spPr>
        <p:txBody>
          <a:bodyPr/>
          <a:lstStyle/>
          <a:p>
            <a:r>
              <a:rPr lang="de-CH" dirty="0"/>
              <a:t>Die noch lebenden </a:t>
            </a:r>
            <a:r>
              <a:rPr lang="de-CH" dirty="0" err="1"/>
              <a:t>Monthy</a:t>
            </a:r>
            <a:r>
              <a:rPr lang="de-CH" dirty="0"/>
              <a:t>-Python-Mitglieder trafen sich öffentlich und ehrten den in diesem Jahr verstorbenen Graham Chapman, indem sie seine Urne mit auf die Bühne brachten und in ihre Mitte stellten.</a:t>
            </a:r>
          </a:p>
        </p:txBody>
      </p:sp>
      <p:sp>
        <p:nvSpPr>
          <p:cNvPr id="4" name="Slide Number Placeholder 3">
            <a:extLst>
              <a:ext uri="{FF2B5EF4-FFF2-40B4-BE49-F238E27FC236}">
                <a16:creationId xmlns:a16="http://schemas.microsoft.com/office/drawing/2014/main" id="{2DAD41DE-F309-E146-6B7A-2DFE2570C36D}"/>
              </a:ext>
            </a:extLst>
          </p:cNvPr>
          <p:cNvSpPr>
            <a:spLocks noGrp="1"/>
          </p:cNvSpPr>
          <p:nvPr>
            <p:ph type="sldNum" sz="quarter" idx="12"/>
          </p:nvPr>
        </p:nvSpPr>
        <p:spPr/>
        <p:txBody>
          <a:bodyPr/>
          <a:lstStyle/>
          <a:p>
            <a:fld id="{5A33CB2A-1702-4C1D-9CC4-8D472D39F19E}" type="slidenum">
              <a:rPr lang="en-US" smtClean="0"/>
              <a:t>21</a:t>
            </a:fld>
            <a:endParaRPr lang="en-US"/>
          </a:p>
        </p:txBody>
      </p:sp>
      <p:pic>
        <p:nvPicPr>
          <p:cNvPr id="6" name="Picture 5">
            <a:extLst>
              <a:ext uri="{FF2B5EF4-FFF2-40B4-BE49-F238E27FC236}">
                <a16:creationId xmlns:a16="http://schemas.microsoft.com/office/drawing/2014/main" id="{A599FC6A-4688-55FC-1571-71D0444F8FDE}"/>
              </a:ext>
            </a:extLst>
          </p:cNvPr>
          <p:cNvPicPr>
            <a:picLocks noChangeAspect="1"/>
          </p:cNvPicPr>
          <p:nvPr/>
        </p:nvPicPr>
        <p:blipFill>
          <a:blip r:embed="rId4"/>
          <a:stretch>
            <a:fillRect/>
          </a:stretch>
        </p:blipFill>
        <p:spPr>
          <a:xfrm>
            <a:off x="8360230" y="1017286"/>
            <a:ext cx="3626466" cy="5101378"/>
          </a:xfrm>
          <a:prstGeom prst="rect">
            <a:avLst/>
          </a:prstGeom>
        </p:spPr>
      </p:pic>
      <p:pic>
        <p:nvPicPr>
          <p:cNvPr id="11" name="Urne von Chapman2">
            <a:hlinkClick r:id="" action="ppaction://media"/>
            <a:extLst>
              <a:ext uri="{FF2B5EF4-FFF2-40B4-BE49-F238E27FC236}">
                <a16:creationId xmlns:a16="http://schemas.microsoft.com/office/drawing/2014/main" id="{EB955D95-4D23-9EED-E102-FFEA437C0E4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07786" y="2165710"/>
            <a:ext cx="7033986" cy="3952954"/>
          </a:xfrm>
          <a:prstGeom prst="rect">
            <a:avLst/>
          </a:prstGeom>
        </p:spPr>
      </p:pic>
      <p:sp>
        <p:nvSpPr>
          <p:cNvPr id="12" name="Rectangle: Rounded Corners 11">
            <a:extLst>
              <a:ext uri="{FF2B5EF4-FFF2-40B4-BE49-F238E27FC236}">
                <a16:creationId xmlns:a16="http://schemas.microsoft.com/office/drawing/2014/main" id="{E1CD7B63-5819-4FDD-15D1-3E7D5B005ADD}"/>
              </a:ext>
            </a:extLst>
          </p:cNvPr>
          <p:cNvSpPr/>
          <p:nvPr/>
        </p:nvSpPr>
        <p:spPr>
          <a:xfrm>
            <a:off x="1090749" y="2573383"/>
            <a:ext cx="6008914" cy="2965268"/>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de-CH" dirty="0"/>
              <a:t>Das war natürlich ein </a:t>
            </a:r>
            <a:r>
              <a:rPr lang="de-CH" dirty="0" err="1"/>
              <a:t>Monthy</a:t>
            </a:r>
            <a:r>
              <a:rPr lang="de-CH" dirty="0"/>
              <a:t> Python Gag!</a:t>
            </a:r>
          </a:p>
          <a:p>
            <a:pPr algn="ctr"/>
            <a:r>
              <a:rPr lang="de-CH" dirty="0"/>
              <a:t>Das war NICHT Chapmans Urne!</a:t>
            </a:r>
          </a:p>
          <a:p>
            <a:pPr algn="ctr"/>
            <a:endParaRPr lang="de-CH" dirty="0"/>
          </a:p>
          <a:p>
            <a:pPr algn="ctr"/>
            <a:r>
              <a:rPr lang="de-CH" dirty="0"/>
              <a:t>Graham </a:t>
            </a:r>
            <a:r>
              <a:rPr lang="de-CH" dirty="0" err="1"/>
              <a:t>Chapman’s</a:t>
            </a:r>
            <a:r>
              <a:rPr lang="de-CH" dirty="0"/>
              <a:t> Asche wurde mit einer Kanone in den Himmel geschossen. </a:t>
            </a:r>
          </a:p>
          <a:p>
            <a:pPr algn="ctr"/>
            <a:r>
              <a:rPr lang="de-CH" dirty="0"/>
              <a:t>Eine Ende mit Wumms! *</a:t>
            </a:r>
          </a:p>
        </p:txBody>
      </p:sp>
      <p:sp>
        <p:nvSpPr>
          <p:cNvPr id="13" name="TextBox 12">
            <a:extLst>
              <a:ext uri="{FF2B5EF4-FFF2-40B4-BE49-F238E27FC236}">
                <a16:creationId xmlns:a16="http://schemas.microsoft.com/office/drawing/2014/main" id="{0ED33662-5F3F-A786-2FE2-32D4F813B614}"/>
              </a:ext>
            </a:extLst>
          </p:cNvPr>
          <p:cNvSpPr txBox="1"/>
          <p:nvPr/>
        </p:nvSpPr>
        <p:spPr>
          <a:xfrm>
            <a:off x="516098" y="6301545"/>
            <a:ext cx="10894422" cy="483326"/>
          </a:xfrm>
          <a:prstGeom prst="rect">
            <a:avLst/>
          </a:prstGeom>
          <a:noFill/>
        </p:spPr>
        <p:txBody>
          <a:bodyPr wrap="none" rtlCol="0">
            <a:noAutofit/>
          </a:bodyPr>
          <a:lstStyle/>
          <a:p>
            <a:pPr algn="l"/>
            <a:r>
              <a:rPr lang="de-CH" sz="1600" dirty="0">
                <a:latin typeface="Arial" panose="020B0604020202020204" pitchFamily="34" charset="0"/>
                <a:cs typeface="Arial" panose="020B0604020202020204" pitchFamily="34" charset="0"/>
              </a:rPr>
              <a:t>* Gerücht 1 von 2: Das andere lautet, seine Asche sei in den Bergen von </a:t>
            </a:r>
            <a:r>
              <a:rPr lang="de-CH" sz="1600" dirty="0" err="1">
                <a:latin typeface="Arial" panose="020B0604020202020204" pitchFamily="34" charset="0"/>
                <a:cs typeface="Arial" panose="020B0604020202020204" pitchFamily="34" charset="0"/>
              </a:rPr>
              <a:t>Snowdonia</a:t>
            </a:r>
            <a:r>
              <a:rPr lang="de-CH" sz="1600" dirty="0">
                <a:latin typeface="Arial" panose="020B0604020202020204" pitchFamily="34" charset="0"/>
                <a:cs typeface="Arial" panose="020B0604020202020204" pitchFamily="34" charset="0"/>
              </a:rPr>
              <a:t>, Wales, verstreut worden. </a:t>
            </a:r>
          </a:p>
        </p:txBody>
      </p:sp>
    </p:spTree>
    <p:extLst>
      <p:ext uri="{BB962C8B-B14F-4D97-AF65-F5344CB8AC3E}">
        <p14:creationId xmlns:p14="http://schemas.microsoft.com/office/powerpoint/2010/main" val="1979893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999"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additive="base">
                                        <p:cTn id="17" dur="500" fill="hold"/>
                                        <p:tgtEl>
                                          <p:spTgt spid="13"/>
                                        </p:tgtEl>
                                        <p:attrNameLst>
                                          <p:attrName>ppt_x</p:attrName>
                                        </p:attrNameLst>
                                      </p:cBhvr>
                                      <p:tavLst>
                                        <p:tav tm="0">
                                          <p:val>
                                            <p:strVal val="#ppt_x"/>
                                          </p:val>
                                        </p:tav>
                                        <p:tav tm="100000">
                                          <p:val>
                                            <p:strVal val="#ppt_x"/>
                                          </p:val>
                                        </p:tav>
                                      </p:tavLst>
                                    </p:anim>
                                    <p:anim calcmode="lin" valueType="num">
                                      <p:cBhvr additive="base">
                                        <p:cTn id="1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11"/>
                </p:tgtEl>
              </p:cMediaNode>
            </p:video>
            <p:seq concurrent="1" nextAc="seek">
              <p:cTn id="20" restart="whenNotActive" fill="hold" evtFilter="cancelBubble" nodeType="interactiveSeq">
                <p:stCondLst>
                  <p:cond evt="onClick" delay="0">
                    <p:tgtEl>
                      <p:spTgt spid="11"/>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11"/>
                                        </p:tgtEl>
                                      </p:cBhvr>
                                    </p:cmd>
                                  </p:childTnLst>
                                </p:cTn>
                              </p:par>
                            </p:childTnLst>
                          </p:cTn>
                        </p:par>
                      </p:childTnLst>
                    </p:cTn>
                  </p:par>
                </p:childTnLst>
              </p:cTn>
              <p:nextCondLst>
                <p:cond evt="onClick" delay="0">
                  <p:tgtEl>
                    <p:spTgt spid="11"/>
                  </p:tgtEl>
                </p:cond>
              </p:nextCondLst>
            </p:seq>
          </p:childTnLst>
        </p:cTn>
      </p:par>
    </p:tnLst>
    <p:bldLst>
      <p:bldP spid="12" grpId="0" animBg="1"/>
      <p:bldP spid="13"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URM: Kundtsches Rohr">
            <a:extLst>
              <a:ext uri="{FF2B5EF4-FFF2-40B4-BE49-F238E27FC236}">
                <a16:creationId xmlns:a16="http://schemas.microsoft.com/office/drawing/2014/main" id="{53C195AD-A3B7-6B1D-3A85-1F8E183EDE9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245" t="31600" r="29914" b="17209"/>
          <a:stretch>
            <a:fillRect/>
          </a:stretch>
        </p:blipFill>
        <p:spPr bwMode="auto">
          <a:xfrm>
            <a:off x="0" y="-1"/>
            <a:ext cx="7206712" cy="6864189"/>
          </a:xfrm>
          <a:prstGeom prst="rect">
            <a:avLst/>
          </a:prstGeom>
          <a:noFill/>
          <a:extLst>
            <a:ext uri="{909E8E84-426E-40DD-AFC4-6F175D3DCCD1}">
              <a14:hiddenFill xmlns:a14="http://schemas.microsoft.com/office/drawing/2010/main">
                <a:solidFill>
                  <a:srgbClr val="FFFFFF"/>
                </a:solidFill>
              </a14:hiddenFill>
            </a:ext>
          </a:extLst>
        </p:spPr>
      </p:pic>
      <p:sp>
        <p:nvSpPr>
          <p:cNvPr id="8" name="Freeform: Shape 7">
            <a:extLst>
              <a:ext uri="{FF2B5EF4-FFF2-40B4-BE49-F238E27FC236}">
                <a16:creationId xmlns:a16="http://schemas.microsoft.com/office/drawing/2014/main" id="{61C344B2-56F0-9C69-F2A5-172EB4949800}"/>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rgbClr val="92D050"/>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1">
            <a:extLst>
              <a:ext uri="{FF2B5EF4-FFF2-40B4-BE49-F238E27FC236}">
                <a16:creationId xmlns:a16="http://schemas.microsoft.com/office/drawing/2014/main" id="{1D0C35A8-75C1-B556-0679-DC1B80AB0CC8}"/>
              </a:ext>
            </a:extLst>
          </p:cNvPr>
          <p:cNvSpPr txBox="1">
            <a:spLocks/>
          </p:cNvSpPr>
          <p:nvPr/>
        </p:nvSpPr>
        <p:spPr>
          <a:xfrm>
            <a:off x="6896987" y="5655500"/>
            <a:ext cx="4787456" cy="1014289"/>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a:lstStyle>
          <a:p>
            <a:pPr algn="r">
              <a:lnSpc>
                <a:spcPct val="100000"/>
              </a:lnSpc>
            </a:pPr>
            <a:r>
              <a:rPr lang="en-US" dirty="0" err="1"/>
              <a:t>Töne</a:t>
            </a:r>
            <a:r>
              <a:rPr lang="en-US" dirty="0"/>
              <a:t> </a:t>
            </a:r>
            <a:r>
              <a:rPr lang="en-US" dirty="0" err="1"/>
              <a:t>aus</a:t>
            </a:r>
            <a:r>
              <a:rPr lang="en-US" dirty="0"/>
              <a:t> der </a:t>
            </a:r>
            <a:r>
              <a:rPr lang="en-US" dirty="0" err="1"/>
              <a:t>Röhre</a:t>
            </a:r>
            <a:endParaRPr lang="de-CH" dirty="0"/>
          </a:p>
        </p:txBody>
      </p:sp>
      <p:sp>
        <p:nvSpPr>
          <p:cNvPr id="4" name="Subtitle 2">
            <a:extLst>
              <a:ext uri="{FF2B5EF4-FFF2-40B4-BE49-F238E27FC236}">
                <a16:creationId xmlns:a16="http://schemas.microsoft.com/office/drawing/2014/main" id="{B87AAB6C-8B1F-C04C-E8E0-43604B957C2F}"/>
              </a:ext>
            </a:extLst>
          </p:cNvPr>
          <p:cNvSpPr txBox="1">
            <a:spLocks/>
          </p:cNvSpPr>
          <p:nvPr/>
        </p:nvSpPr>
        <p:spPr>
          <a:xfrm>
            <a:off x="8488681" y="3869205"/>
            <a:ext cx="3261410" cy="2134646"/>
          </a:xfrm>
          <a:prstGeom prst="rect">
            <a:avLst/>
          </a:prstGeom>
        </p:spPr>
        <p:txBody>
          <a:bodyPr vert="horz" lIns="91440" tIns="45720" rIns="91440" bIns="45720" rtlCol="0" anchor="b">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de-CH" sz="3200" dirty="0"/>
              <a:t>Jede nur </a:t>
            </a:r>
            <a:br>
              <a:rPr lang="de-CH" sz="3200" dirty="0"/>
            </a:br>
            <a:r>
              <a:rPr lang="de-CH" sz="3200" dirty="0"/>
              <a:t>einen Ton</a:t>
            </a:r>
          </a:p>
        </p:txBody>
      </p:sp>
      <p:pic>
        <p:nvPicPr>
          <p:cNvPr id="6" name="Picture 10" descr="Boomwhackers BWDG Diatonic Scale Set « Boomwhackers">
            <a:extLst>
              <a:ext uri="{FF2B5EF4-FFF2-40B4-BE49-F238E27FC236}">
                <a16:creationId xmlns:a16="http://schemas.microsoft.com/office/drawing/2014/main" id="{BDB80F24-53E9-9030-1C3E-1F2C35F1CF67}"/>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flipH="1">
            <a:off x="7575316" y="352269"/>
            <a:ext cx="2544070" cy="25440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66624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0E101-15D4-C0A9-4BD4-3B4AD1F1DA83}"/>
              </a:ext>
            </a:extLst>
          </p:cNvPr>
          <p:cNvSpPr>
            <a:spLocks noGrp="1"/>
          </p:cNvSpPr>
          <p:nvPr>
            <p:ph type="title"/>
          </p:nvPr>
        </p:nvSpPr>
        <p:spPr/>
        <p:txBody>
          <a:bodyPr/>
          <a:lstStyle/>
          <a:p>
            <a:r>
              <a:rPr lang="de-CH" sz="3600" dirty="0"/>
              <a:t>40’000 Jahre Geschichte</a:t>
            </a:r>
            <a:endParaRPr lang="de-CH" dirty="0"/>
          </a:p>
        </p:txBody>
      </p:sp>
      <p:sp>
        <p:nvSpPr>
          <p:cNvPr id="3" name="Content Placeholder 2">
            <a:extLst>
              <a:ext uri="{FF2B5EF4-FFF2-40B4-BE49-F238E27FC236}">
                <a16:creationId xmlns:a16="http://schemas.microsoft.com/office/drawing/2014/main" id="{9E36EFE7-4BB3-3846-497E-70089CC256FC}"/>
              </a:ext>
            </a:extLst>
          </p:cNvPr>
          <p:cNvSpPr>
            <a:spLocks noGrp="1"/>
          </p:cNvSpPr>
          <p:nvPr>
            <p:ph idx="1"/>
          </p:nvPr>
        </p:nvSpPr>
        <p:spPr>
          <a:xfrm>
            <a:off x="516098" y="1093305"/>
            <a:ext cx="6140424" cy="5220684"/>
          </a:xfrm>
        </p:spPr>
        <p:txBody>
          <a:bodyPr/>
          <a:lstStyle/>
          <a:p>
            <a:r>
              <a:rPr lang="de-CH" dirty="0"/>
              <a:t>Die ältesten Nachweise von Flöten und ähnlichen Instrumenten stammen aus der Steinzeit vor ca. 40’000 Jahren. Meist aus beständigerem Material wie Tierknochen gefertigt.</a:t>
            </a:r>
          </a:p>
          <a:p>
            <a:r>
              <a:rPr lang="de-CH" dirty="0"/>
              <a:t>Die älteste Holzflöte ist aus der späten Bronzezeit ca. um 1040 v.Chr.</a:t>
            </a:r>
          </a:p>
          <a:p>
            <a:endParaRPr lang="de-CH" dirty="0"/>
          </a:p>
          <a:p>
            <a:r>
              <a:rPr lang="de-CH" dirty="0"/>
              <a:t>Heute wird unterschieden zwischen Flöten mit Kernspalt und ohne (Randgeblasen).</a:t>
            </a:r>
          </a:p>
          <a:p>
            <a:endParaRPr lang="de-CH" dirty="0"/>
          </a:p>
          <a:p>
            <a:r>
              <a:rPr lang="de-CH" b="1" dirty="0"/>
              <a:t>Doch warum erzeugen Flöten eigentlich einen Ton?</a:t>
            </a:r>
          </a:p>
          <a:p>
            <a:r>
              <a:rPr lang="de-CH" b="1" dirty="0"/>
              <a:t>Und warum nur einen?</a:t>
            </a:r>
          </a:p>
        </p:txBody>
      </p:sp>
      <p:sp>
        <p:nvSpPr>
          <p:cNvPr id="4" name="Slide Number Placeholder 3">
            <a:extLst>
              <a:ext uri="{FF2B5EF4-FFF2-40B4-BE49-F238E27FC236}">
                <a16:creationId xmlns:a16="http://schemas.microsoft.com/office/drawing/2014/main" id="{9FE3065F-B5EF-279A-CDEB-20FD3664C752}"/>
              </a:ext>
            </a:extLst>
          </p:cNvPr>
          <p:cNvSpPr>
            <a:spLocks noGrp="1"/>
          </p:cNvSpPr>
          <p:nvPr>
            <p:ph type="sldNum" sz="quarter" idx="12"/>
          </p:nvPr>
        </p:nvSpPr>
        <p:spPr/>
        <p:txBody>
          <a:bodyPr/>
          <a:lstStyle/>
          <a:p>
            <a:fld id="{5A33CB2A-1702-4C1D-9CC4-8D472D39F19E}" type="slidenum">
              <a:rPr lang="en-US" smtClean="0"/>
              <a:t>23</a:t>
            </a:fld>
            <a:endParaRPr lang="en-US"/>
          </a:p>
        </p:txBody>
      </p:sp>
      <p:pic>
        <p:nvPicPr>
          <p:cNvPr id="1028" name="Picture 4" descr="undefined">
            <a:extLst>
              <a:ext uri="{FF2B5EF4-FFF2-40B4-BE49-F238E27FC236}">
                <a16:creationId xmlns:a16="http://schemas.microsoft.com/office/drawing/2014/main" id="{ACEFB51B-F90B-3485-109A-B68E7A78B2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9441" y="369737"/>
            <a:ext cx="4395214" cy="395981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löte aus Holunderholz (Archäologisches Landesmuseum Baden Württemberg CC BY-NC-SA)">
            <a:extLst>
              <a:ext uri="{FF2B5EF4-FFF2-40B4-BE49-F238E27FC236}">
                <a16:creationId xmlns:a16="http://schemas.microsoft.com/office/drawing/2014/main" id="{A97112C6-596E-8E5F-718F-ADD41B3008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34413" y="2893316"/>
            <a:ext cx="2052281" cy="36792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4560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 calcmode="lin" valueType="num">
                                      <p:cBhvr additive="base">
                                        <p:cTn id="1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94158-4980-2884-5EEF-1AC4343EF75B}"/>
              </a:ext>
            </a:extLst>
          </p:cNvPr>
          <p:cNvSpPr>
            <a:spLocks noGrp="1"/>
          </p:cNvSpPr>
          <p:nvPr>
            <p:ph type="title"/>
          </p:nvPr>
        </p:nvSpPr>
        <p:spPr/>
        <p:txBody>
          <a:bodyPr/>
          <a:lstStyle/>
          <a:p>
            <a:r>
              <a:rPr lang="de-CH" dirty="0"/>
              <a:t>Wellen, Wellen, Wellen</a:t>
            </a:r>
          </a:p>
        </p:txBody>
      </p:sp>
      <p:sp>
        <p:nvSpPr>
          <p:cNvPr id="3" name="Content Placeholder 2">
            <a:extLst>
              <a:ext uri="{FF2B5EF4-FFF2-40B4-BE49-F238E27FC236}">
                <a16:creationId xmlns:a16="http://schemas.microsoft.com/office/drawing/2014/main" id="{E6D114D3-6165-CB81-B7EE-1F0195D7FFC3}"/>
              </a:ext>
            </a:extLst>
          </p:cNvPr>
          <p:cNvSpPr>
            <a:spLocks noGrp="1"/>
          </p:cNvSpPr>
          <p:nvPr>
            <p:ph idx="1"/>
          </p:nvPr>
        </p:nvSpPr>
        <p:spPr>
          <a:xfrm>
            <a:off x="523532" y="1093305"/>
            <a:ext cx="7174771" cy="3185036"/>
          </a:xfrm>
        </p:spPr>
        <p:txBody>
          <a:bodyPr/>
          <a:lstStyle/>
          <a:p>
            <a:r>
              <a:rPr lang="de-CH" dirty="0"/>
              <a:t>Das Geheimnis liegt daran, dass Schall sich Wellen-artig ausbreitet.</a:t>
            </a:r>
          </a:p>
          <a:p>
            <a:r>
              <a:rPr lang="de-CH" dirty="0"/>
              <a:t>So hat ein Ton mit 1000 Hz z.B. eine Wellenlänge von 34.4 cm, die halbe Wellenlänge ist 17.2 cm. Ein Viertel somit 8.6 cm.</a:t>
            </a:r>
          </a:p>
          <a:p>
            <a:r>
              <a:rPr lang="de-CH" dirty="0"/>
              <a:t>Hat nun ein Gegenstand (geschlossenes(!) Rohr, Stange, …) eine Länge, die ein Vielfaches der halben Wellenlänge ist, dann bildet sich eine sog. stehende Welle.</a:t>
            </a:r>
          </a:p>
          <a:p>
            <a:r>
              <a:rPr lang="de-CH" dirty="0"/>
              <a:t>Bei einem einseitig offenen Rohr ist es ein Viertel der Wellenlänge. Für unsere 1000 Hz sind das also 8.6 cm.</a:t>
            </a:r>
          </a:p>
        </p:txBody>
      </p:sp>
      <p:sp>
        <p:nvSpPr>
          <p:cNvPr id="4" name="Slide Number Placeholder 3">
            <a:extLst>
              <a:ext uri="{FF2B5EF4-FFF2-40B4-BE49-F238E27FC236}">
                <a16:creationId xmlns:a16="http://schemas.microsoft.com/office/drawing/2014/main" id="{6BC7CEBC-F6D2-7F83-30B3-0306D8A0EE25}"/>
              </a:ext>
            </a:extLst>
          </p:cNvPr>
          <p:cNvSpPr>
            <a:spLocks noGrp="1"/>
          </p:cNvSpPr>
          <p:nvPr>
            <p:ph type="sldNum" sz="quarter" idx="12"/>
          </p:nvPr>
        </p:nvSpPr>
        <p:spPr/>
        <p:txBody>
          <a:bodyPr/>
          <a:lstStyle/>
          <a:p>
            <a:fld id="{5A33CB2A-1702-4C1D-9CC4-8D472D39F19E}" type="slidenum">
              <a:rPr lang="en-US" smtClean="0"/>
              <a:t>24</a:t>
            </a:fld>
            <a:endParaRPr lang="en-US"/>
          </a:p>
        </p:txBody>
      </p:sp>
      <p:grpSp>
        <p:nvGrpSpPr>
          <p:cNvPr id="10" name="Group 9">
            <a:extLst>
              <a:ext uri="{FF2B5EF4-FFF2-40B4-BE49-F238E27FC236}">
                <a16:creationId xmlns:a16="http://schemas.microsoft.com/office/drawing/2014/main" id="{44FEB1CA-7F35-0801-A097-9C75E5C58F82}"/>
              </a:ext>
            </a:extLst>
          </p:cNvPr>
          <p:cNvGrpSpPr/>
          <p:nvPr/>
        </p:nvGrpSpPr>
        <p:grpSpPr>
          <a:xfrm>
            <a:off x="7659871" y="729095"/>
            <a:ext cx="3810330" cy="1850564"/>
            <a:chOff x="7561717" y="1402597"/>
            <a:chExt cx="3810330" cy="1850564"/>
          </a:xfrm>
        </p:grpSpPr>
        <p:pic>
          <p:nvPicPr>
            <p:cNvPr id="6" name="Picture 5">
              <a:extLst>
                <a:ext uri="{FF2B5EF4-FFF2-40B4-BE49-F238E27FC236}">
                  <a16:creationId xmlns:a16="http://schemas.microsoft.com/office/drawing/2014/main" id="{C9EEC6FB-2AAB-08B3-0D03-C265A2AE30DC}"/>
                </a:ext>
              </a:extLst>
            </p:cNvPr>
            <p:cNvPicPr>
              <a:picLocks noChangeAspect="1"/>
            </p:cNvPicPr>
            <p:nvPr/>
          </p:nvPicPr>
          <p:blipFill>
            <a:blip r:embed="rId2"/>
            <a:stretch>
              <a:fillRect/>
            </a:stretch>
          </p:blipFill>
          <p:spPr>
            <a:xfrm>
              <a:off x="7561717" y="1698546"/>
              <a:ext cx="3810330" cy="1554615"/>
            </a:xfrm>
            <a:prstGeom prst="rect">
              <a:avLst/>
            </a:prstGeom>
          </p:spPr>
        </p:pic>
        <p:cxnSp>
          <p:nvCxnSpPr>
            <p:cNvPr id="8" name="Straight Arrow Connector 7">
              <a:extLst>
                <a:ext uri="{FF2B5EF4-FFF2-40B4-BE49-F238E27FC236}">
                  <a16:creationId xmlns:a16="http://schemas.microsoft.com/office/drawing/2014/main" id="{65770B60-C6FA-C703-C33D-5CED80F33740}"/>
                </a:ext>
              </a:extLst>
            </p:cNvPr>
            <p:cNvCxnSpPr>
              <a:cxnSpLocks/>
            </p:cNvCxnSpPr>
            <p:nvPr/>
          </p:nvCxnSpPr>
          <p:spPr>
            <a:xfrm>
              <a:off x="7911885" y="1859797"/>
              <a:ext cx="3014420" cy="0"/>
            </a:xfrm>
            <a:prstGeom prst="straightConnector1">
              <a:avLst/>
            </a:prstGeom>
            <a:ln w="38100">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6A034511-5B88-95E5-A91C-28D9AB2B089C}"/>
                </a:ext>
              </a:extLst>
            </p:cNvPr>
            <p:cNvSpPr txBox="1"/>
            <p:nvPr/>
          </p:nvSpPr>
          <p:spPr>
            <a:xfrm>
              <a:off x="8299341" y="1402597"/>
              <a:ext cx="914400" cy="914400"/>
            </a:xfrm>
            <a:prstGeom prst="rect">
              <a:avLst/>
            </a:prstGeom>
            <a:noFill/>
          </p:spPr>
          <p:txBody>
            <a:bodyPr wrap="none" rtlCol="0">
              <a:noAutofit/>
            </a:bodyPr>
            <a:lstStyle/>
            <a:p>
              <a:pPr algn="l"/>
              <a:r>
                <a:rPr lang="de-CH" dirty="0">
                  <a:latin typeface="Arial" panose="020B0604020202020204" pitchFamily="34" charset="0"/>
                  <a:cs typeface="Arial" panose="020B0604020202020204" pitchFamily="34" charset="0"/>
                </a:rPr>
                <a:t>34.36 cm bei 1000 Hz</a:t>
              </a:r>
            </a:p>
          </p:txBody>
        </p:sp>
      </p:grpSp>
      <p:pic>
        <p:nvPicPr>
          <p:cNvPr id="13" name="Picture 12">
            <a:extLst>
              <a:ext uri="{FF2B5EF4-FFF2-40B4-BE49-F238E27FC236}">
                <a16:creationId xmlns:a16="http://schemas.microsoft.com/office/drawing/2014/main" id="{AFB6B0A7-6ED2-7F4B-0146-56272EACD49F}"/>
              </a:ext>
            </a:extLst>
          </p:cNvPr>
          <p:cNvPicPr>
            <a:picLocks noChangeAspect="1"/>
          </p:cNvPicPr>
          <p:nvPr/>
        </p:nvPicPr>
        <p:blipFill>
          <a:blip r:embed="rId3"/>
          <a:stretch>
            <a:fillRect/>
          </a:stretch>
        </p:blipFill>
        <p:spPr>
          <a:xfrm>
            <a:off x="7946996" y="3240703"/>
            <a:ext cx="3236080" cy="2592253"/>
          </a:xfrm>
          <a:prstGeom prst="rect">
            <a:avLst/>
          </a:prstGeom>
        </p:spPr>
      </p:pic>
      <p:pic>
        <p:nvPicPr>
          <p:cNvPr id="8196" name="Picture 4" descr="Das Kundtsche Rohr">
            <a:extLst>
              <a:ext uri="{FF2B5EF4-FFF2-40B4-BE49-F238E27FC236}">
                <a16:creationId xmlns:a16="http://schemas.microsoft.com/office/drawing/2014/main" id="{11AB3B79-DD67-F727-BB91-7E3380CB27F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887" t="9006" r="9401" b="24391"/>
          <a:stretch>
            <a:fillRect/>
          </a:stretch>
        </p:blipFill>
        <p:spPr bwMode="auto">
          <a:xfrm>
            <a:off x="1921789" y="4278341"/>
            <a:ext cx="5339166" cy="2448732"/>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D4C0B90B-0F65-D1C2-30C9-1EF611287789}"/>
              </a:ext>
            </a:extLst>
          </p:cNvPr>
          <p:cNvSpPr txBox="1"/>
          <p:nvPr/>
        </p:nvSpPr>
        <p:spPr>
          <a:xfrm>
            <a:off x="2053525" y="4850295"/>
            <a:ext cx="914400" cy="914400"/>
          </a:xfrm>
          <a:prstGeom prst="rect">
            <a:avLst/>
          </a:prstGeom>
          <a:noFill/>
        </p:spPr>
        <p:txBody>
          <a:bodyPr wrap="none" rtlCol="0">
            <a:noAutofit/>
          </a:bodyPr>
          <a:lstStyle/>
          <a:p>
            <a:pPr algn="l"/>
            <a:r>
              <a:rPr lang="de-CH" dirty="0">
                <a:solidFill>
                  <a:schemeClr val="bg1"/>
                </a:solidFill>
                <a:latin typeface="Arial" panose="020B0604020202020204" pitchFamily="34" charset="0"/>
                <a:cs typeface="Arial" panose="020B0604020202020204" pitchFamily="34" charset="0"/>
                <a:sym typeface="Symbol" panose="05050102010706020507" pitchFamily="18" charset="2"/>
              </a:rPr>
              <a:t></a:t>
            </a:r>
            <a:r>
              <a:rPr lang="de-CH" dirty="0">
                <a:solidFill>
                  <a:schemeClr val="bg1"/>
                </a:solidFill>
                <a:latin typeface="Arial" panose="020B0604020202020204" pitchFamily="34" charset="0"/>
                <a:cs typeface="Arial" panose="020B0604020202020204" pitchFamily="34" charset="0"/>
              </a:rPr>
              <a:t> 124.4 cm</a:t>
            </a:r>
          </a:p>
        </p:txBody>
      </p:sp>
    </p:spTree>
    <p:extLst>
      <p:ext uri="{BB962C8B-B14F-4D97-AF65-F5344CB8AC3E}">
        <p14:creationId xmlns:p14="http://schemas.microsoft.com/office/powerpoint/2010/main" val="3722641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196"/>
                                        </p:tgtEl>
                                        <p:attrNameLst>
                                          <p:attrName>style.visibility</p:attrName>
                                        </p:attrNameLst>
                                      </p:cBhvr>
                                      <p:to>
                                        <p:strVal val="visible"/>
                                      </p:to>
                                    </p:set>
                                    <p:anim calcmode="lin" valueType="num">
                                      <p:cBhvr additive="base">
                                        <p:cTn id="11" dur="500" fill="hold"/>
                                        <p:tgtEl>
                                          <p:spTgt spid="8196"/>
                                        </p:tgtEl>
                                        <p:attrNameLst>
                                          <p:attrName>ppt_x</p:attrName>
                                        </p:attrNameLst>
                                      </p:cBhvr>
                                      <p:tavLst>
                                        <p:tav tm="0">
                                          <p:val>
                                            <p:strVal val="#ppt_x"/>
                                          </p:val>
                                        </p:tav>
                                        <p:tav tm="100000">
                                          <p:val>
                                            <p:strVal val="#ppt_x"/>
                                          </p:val>
                                        </p:tav>
                                      </p:tavLst>
                                    </p:anim>
                                    <p:anim calcmode="lin" valueType="num">
                                      <p:cBhvr additive="base">
                                        <p:cTn id="12" dur="500" fill="hold"/>
                                        <p:tgtEl>
                                          <p:spTgt spid="819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500" fill="hold"/>
                                        <p:tgtEl>
                                          <p:spTgt spid="13"/>
                                        </p:tgtEl>
                                        <p:attrNameLst>
                                          <p:attrName>ppt_x</p:attrName>
                                        </p:attrNameLst>
                                      </p:cBhvr>
                                      <p:tavLst>
                                        <p:tav tm="0">
                                          <p:val>
                                            <p:strVal val="#ppt_x"/>
                                          </p:val>
                                        </p:tav>
                                        <p:tav tm="100000">
                                          <p:val>
                                            <p:strVal val="#ppt_x"/>
                                          </p:val>
                                        </p:tav>
                                      </p:tavLst>
                                    </p:anim>
                                    <p:anim calcmode="lin" valueType="num">
                                      <p:cBhvr additive="base">
                                        <p:cTn id="2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ABB33-4BEB-7E0E-358B-BB789C7B2D90}"/>
              </a:ext>
            </a:extLst>
          </p:cNvPr>
          <p:cNvSpPr>
            <a:spLocks noGrp="1"/>
          </p:cNvSpPr>
          <p:nvPr>
            <p:ph type="title"/>
          </p:nvPr>
        </p:nvSpPr>
        <p:spPr/>
        <p:txBody>
          <a:bodyPr/>
          <a:lstStyle/>
          <a:p>
            <a:r>
              <a:rPr lang="de-CH" dirty="0"/>
              <a:t>Warum nur ein Ton?</a:t>
            </a:r>
          </a:p>
        </p:txBody>
      </p:sp>
      <p:sp>
        <p:nvSpPr>
          <p:cNvPr id="3" name="Content Placeholder 2">
            <a:extLst>
              <a:ext uri="{FF2B5EF4-FFF2-40B4-BE49-F238E27FC236}">
                <a16:creationId xmlns:a16="http://schemas.microsoft.com/office/drawing/2014/main" id="{F93A5055-CE64-D833-9543-3EB2A2BFFFA6}"/>
              </a:ext>
            </a:extLst>
          </p:cNvPr>
          <p:cNvSpPr>
            <a:spLocks noGrp="1"/>
          </p:cNvSpPr>
          <p:nvPr>
            <p:ph idx="1"/>
          </p:nvPr>
        </p:nvSpPr>
        <p:spPr>
          <a:xfrm>
            <a:off x="516098" y="1093305"/>
            <a:ext cx="7047075" cy="5220684"/>
          </a:xfrm>
        </p:spPr>
        <p:txBody>
          <a:bodyPr/>
          <a:lstStyle/>
          <a:p>
            <a:r>
              <a:rPr lang="de-CH" dirty="0"/>
              <a:t>Am Anfang hat man alle möglichen Frequenzen/Töne. </a:t>
            </a:r>
          </a:p>
          <a:p>
            <a:r>
              <a:rPr lang="de-CH" dirty="0"/>
              <a:t>Man kann sich das so vorstellen, dass alle Schallwellen an den Enden reflektiert werden und sozusagen zwischen den Enden hin und her wandern. Und…</a:t>
            </a:r>
          </a:p>
          <a:p>
            <a:r>
              <a:rPr lang="de-CH" dirty="0"/>
              <a:t>…Wellenlängen, die genau der Röhrenlänge entsprechen, verstärken sich. Andere löschen sich (mehr oder weniger) aus.</a:t>
            </a:r>
          </a:p>
          <a:p>
            <a:r>
              <a:rPr lang="de-CH" dirty="0"/>
              <a:t>Am Schluss bleibt also von den vielen Tönen nur einer übrig. Der, der zu der Länge passt.</a:t>
            </a:r>
          </a:p>
          <a:p>
            <a:endParaRPr lang="de-CH" dirty="0"/>
          </a:p>
          <a:p>
            <a:endParaRPr lang="de-CH" dirty="0"/>
          </a:p>
          <a:p>
            <a:endParaRPr lang="de-CH" dirty="0"/>
          </a:p>
          <a:p>
            <a:pPr>
              <a:spcBef>
                <a:spcPts val="1800"/>
              </a:spcBef>
            </a:pPr>
            <a:r>
              <a:rPr lang="de-CH" dirty="0"/>
              <a:t>Deshalb hören wir nur einen Ton. Nur dieser wird nicht ausgelöscht. Das ist die physikalische Grundlage aller Blasinstrumente von der kleinen Flöte bis hin zur grossen Orgel.</a:t>
            </a:r>
          </a:p>
        </p:txBody>
      </p:sp>
      <p:sp>
        <p:nvSpPr>
          <p:cNvPr id="4" name="Slide Number Placeholder 3">
            <a:extLst>
              <a:ext uri="{FF2B5EF4-FFF2-40B4-BE49-F238E27FC236}">
                <a16:creationId xmlns:a16="http://schemas.microsoft.com/office/drawing/2014/main" id="{B8BCD1A5-9AC8-DDE9-069F-EB8C18EEF351}"/>
              </a:ext>
            </a:extLst>
          </p:cNvPr>
          <p:cNvSpPr>
            <a:spLocks noGrp="1"/>
          </p:cNvSpPr>
          <p:nvPr>
            <p:ph type="sldNum" sz="quarter" idx="12"/>
          </p:nvPr>
        </p:nvSpPr>
        <p:spPr/>
        <p:txBody>
          <a:bodyPr/>
          <a:lstStyle/>
          <a:p>
            <a:fld id="{5A33CB2A-1702-4C1D-9CC4-8D472D39F19E}" type="slidenum">
              <a:rPr lang="en-US" smtClean="0"/>
              <a:t>25</a:t>
            </a:fld>
            <a:endParaRPr lang="en-US"/>
          </a:p>
        </p:txBody>
      </p:sp>
      <p:pic>
        <p:nvPicPr>
          <p:cNvPr id="6" name="Picture 5">
            <a:extLst>
              <a:ext uri="{FF2B5EF4-FFF2-40B4-BE49-F238E27FC236}">
                <a16:creationId xmlns:a16="http://schemas.microsoft.com/office/drawing/2014/main" id="{DBE47578-8EAD-07A6-9393-AD1C806F1731}"/>
              </a:ext>
            </a:extLst>
          </p:cNvPr>
          <p:cNvPicPr>
            <a:picLocks noChangeAspect="1"/>
          </p:cNvPicPr>
          <p:nvPr/>
        </p:nvPicPr>
        <p:blipFill>
          <a:blip r:embed="rId2"/>
          <a:stretch>
            <a:fillRect/>
          </a:stretch>
        </p:blipFill>
        <p:spPr>
          <a:xfrm>
            <a:off x="7768337" y="1093305"/>
            <a:ext cx="3552067" cy="2209293"/>
          </a:xfrm>
          <a:prstGeom prst="rect">
            <a:avLst/>
          </a:prstGeom>
        </p:spPr>
      </p:pic>
      <p:pic>
        <p:nvPicPr>
          <p:cNvPr id="9220" name="Picture 4" descr="Abbildung 1 Prinzip des Aufbaus einer stehenden Welle in der... | Download  Scientific Diagram">
            <a:extLst>
              <a:ext uri="{FF2B5EF4-FFF2-40B4-BE49-F238E27FC236}">
                <a16:creationId xmlns:a16="http://schemas.microsoft.com/office/drawing/2014/main" id="{ABEB734E-A545-7A1D-F633-1E1136CD4F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24654" y="4240342"/>
            <a:ext cx="5200650" cy="136207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5DDB7EAC-2B80-A3FB-7637-70E1917FFD80}"/>
              </a:ext>
            </a:extLst>
          </p:cNvPr>
          <p:cNvGrpSpPr/>
          <p:nvPr/>
        </p:nvGrpSpPr>
        <p:grpSpPr>
          <a:xfrm>
            <a:off x="8126295" y="3634111"/>
            <a:ext cx="2836153" cy="3220903"/>
            <a:chOff x="8126295" y="3634111"/>
            <a:chExt cx="2836153" cy="3220903"/>
          </a:xfrm>
        </p:grpSpPr>
        <p:pic>
          <p:nvPicPr>
            <p:cNvPr id="8" name="Picture 7">
              <a:extLst>
                <a:ext uri="{FF2B5EF4-FFF2-40B4-BE49-F238E27FC236}">
                  <a16:creationId xmlns:a16="http://schemas.microsoft.com/office/drawing/2014/main" id="{32277C37-2634-008F-F51F-D5B03508DFC7}"/>
                </a:ext>
              </a:extLst>
            </p:cNvPr>
            <p:cNvPicPr>
              <a:picLocks noChangeAspect="1"/>
            </p:cNvPicPr>
            <p:nvPr/>
          </p:nvPicPr>
          <p:blipFill>
            <a:blip r:embed="rId4"/>
            <a:stretch>
              <a:fillRect/>
            </a:stretch>
          </p:blipFill>
          <p:spPr>
            <a:xfrm>
              <a:off x="8126295" y="3634111"/>
              <a:ext cx="2836153" cy="3220903"/>
            </a:xfrm>
            <a:prstGeom prst="rect">
              <a:avLst/>
            </a:prstGeom>
          </p:spPr>
        </p:pic>
        <p:sp>
          <p:nvSpPr>
            <p:cNvPr id="9" name="TextBox 8">
              <a:extLst>
                <a:ext uri="{FF2B5EF4-FFF2-40B4-BE49-F238E27FC236}">
                  <a16:creationId xmlns:a16="http://schemas.microsoft.com/office/drawing/2014/main" id="{1BFB7B6F-4609-D542-3CB4-023322481883}"/>
                </a:ext>
              </a:extLst>
            </p:cNvPr>
            <p:cNvSpPr txBox="1"/>
            <p:nvPr/>
          </p:nvSpPr>
          <p:spPr>
            <a:xfrm>
              <a:off x="8126295" y="3642707"/>
              <a:ext cx="914400" cy="914400"/>
            </a:xfrm>
            <a:prstGeom prst="rect">
              <a:avLst/>
            </a:prstGeom>
            <a:noFill/>
          </p:spPr>
          <p:txBody>
            <a:bodyPr wrap="none" rtlCol="0">
              <a:noAutofit/>
            </a:bodyPr>
            <a:lstStyle/>
            <a:p>
              <a:pPr algn="l"/>
              <a:r>
                <a:rPr lang="de-CH" b="1" dirty="0">
                  <a:solidFill>
                    <a:schemeClr val="bg1"/>
                  </a:solidFill>
                  <a:latin typeface="Arial" panose="020B0604020202020204" pitchFamily="34" charset="0"/>
                  <a:cs typeface="Arial" panose="020B0604020202020204" pitchFamily="34" charset="0"/>
                </a:rPr>
                <a:t>Es kann nur </a:t>
              </a:r>
            </a:p>
            <a:p>
              <a:pPr algn="l"/>
              <a:r>
                <a:rPr lang="de-CH" b="1" dirty="0">
                  <a:solidFill>
                    <a:schemeClr val="bg1"/>
                  </a:solidFill>
                  <a:latin typeface="Arial" panose="020B0604020202020204" pitchFamily="34" charset="0"/>
                  <a:cs typeface="Arial" panose="020B0604020202020204" pitchFamily="34" charset="0"/>
                </a:rPr>
                <a:t>einen </a:t>
              </a:r>
            </a:p>
            <a:p>
              <a:pPr algn="l"/>
              <a:r>
                <a:rPr lang="de-CH" b="1" dirty="0">
                  <a:solidFill>
                    <a:schemeClr val="bg1"/>
                  </a:solidFill>
                  <a:latin typeface="Arial" panose="020B0604020202020204" pitchFamily="34" charset="0"/>
                  <a:cs typeface="Arial" panose="020B0604020202020204" pitchFamily="34" charset="0"/>
                </a:rPr>
                <a:t>geben</a:t>
              </a:r>
            </a:p>
          </p:txBody>
        </p:sp>
      </p:grpSp>
    </p:spTree>
    <p:extLst>
      <p:ext uri="{BB962C8B-B14F-4D97-AF65-F5344CB8AC3E}">
        <p14:creationId xmlns:p14="http://schemas.microsoft.com/office/powerpoint/2010/main" val="3290605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220"/>
                                        </p:tgtEl>
                                        <p:attrNameLst>
                                          <p:attrName>style.visibility</p:attrName>
                                        </p:attrNameLst>
                                      </p:cBhvr>
                                      <p:to>
                                        <p:strVal val="visible"/>
                                      </p:to>
                                    </p:set>
                                    <p:anim calcmode="lin" valueType="num">
                                      <p:cBhvr additive="base">
                                        <p:cTn id="23" dur="500" fill="hold"/>
                                        <p:tgtEl>
                                          <p:spTgt spid="9220"/>
                                        </p:tgtEl>
                                        <p:attrNameLst>
                                          <p:attrName>ppt_x</p:attrName>
                                        </p:attrNameLst>
                                      </p:cBhvr>
                                      <p:tavLst>
                                        <p:tav tm="0">
                                          <p:val>
                                            <p:strVal val="#ppt_x"/>
                                          </p:val>
                                        </p:tav>
                                        <p:tav tm="100000">
                                          <p:val>
                                            <p:strVal val="#ppt_x"/>
                                          </p:val>
                                        </p:tav>
                                      </p:tavLst>
                                    </p:anim>
                                    <p:anim calcmode="lin" valueType="num">
                                      <p:cBhvr additive="base">
                                        <p:cTn id="24" dur="500" fill="hold"/>
                                        <p:tgtEl>
                                          <p:spTgt spid="9220"/>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0"/>
                                        </p:tgtEl>
                                        <p:attrNameLst>
                                          <p:attrName>style.visibility</p:attrName>
                                        </p:attrNameLst>
                                      </p:cBhvr>
                                      <p:to>
                                        <p:strVal val="visible"/>
                                      </p:to>
                                    </p:set>
                                    <p:anim calcmode="lin" valueType="num">
                                      <p:cBhvr additive="base">
                                        <p:cTn id="29" dur="500" fill="hold"/>
                                        <p:tgtEl>
                                          <p:spTgt spid="10"/>
                                        </p:tgtEl>
                                        <p:attrNameLst>
                                          <p:attrName>ppt_x</p:attrName>
                                        </p:attrNameLst>
                                      </p:cBhvr>
                                      <p:tavLst>
                                        <p:tav tm="0">
                                          <p:val>
                                            <p:strVal val="#ppt_x"/>
                                          </p:val>
                                        </p:tav>
                                        <p:tav tm="100000">
                                          <p:val>
                                            <p:strVal val="#ppt_x"/>
                                          </p:val>
                                        </p:tav>
                                      </p:tavLst>
                                    </p:anim>
                                    <p:anim calcmode="lin" valueType="num">
                                      <p:cBhvr additive="base">
                                        <p:cTn id="3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additive="base">
                                        <p:cTn id="3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198FE-9923-D8E3-B7EE-9CF837DC6909}"/>
              </a:ext>
            </a:extLst>
          </p:cNvPr>
          <p:cNvSpPr>
            <a:spLocks noGrp="1"/>
          </p:cNvSpPr>
          <p:nvPr>
            <p:ph type="title"/>
          </p:nvPr>
        </p:nvSpPr>
        <p:spPr/>
        <p:txBody>
          <a:bodyPr/>
          <a:lstStyle/>
          <a:p>
            <a:r>
              <a:rPr lang="de-CH" dirty="0"/>
              <a:t>Praxis</a:t>
            </a:r>
          </a:p>
        </p:txBody>
      </p:sp>
      <p:sp>
        <p:nvSpPr>
          <p:cNvPr id="3" name="Content Placeholder 2">
            <a:extLst>
              <a:ext uri="{FF2B5EF4-FFF2-40B4-BE49-F238E27FC236}">
                <a16:creationId xmlns:a16="http://schemas.microsoft.com/office/drawing/2014/main" id="{CA51533B-F621-2832-6C97-421483583631}"/>
              </a:ext>
            </a:extLst>
          </p:cNvPr>
          <p:cNvSpPr>
            <a:spLocks noGrp="1"/>
          </p:cNvSpPr>
          <p:nvPr>
            <p:ph idx="1"/>
          </p:nvPr>
        </p:nvSpPr>
        <p:spPr>
          <a:xfrm>
            <a:off x="516098" y="1093305"/>
            <a:ext cx="11159803" cy="1688641"/>
          </a:xfrm>
        </p:spPr>
        <p:txBody>
          <a:bodyPr/>
          <a:lstStyle/>
          <a:p>
            <a:r>
              <a:rPr lang="de-CH" dirty="0"/>
              <a:t>Jeder von Euch bekommt eine </a:t>
            </a:r>
            <a:r>
              <a:rPr lang="de-CH" dirty="0" err="1"/>
              <a:t>Tonröhre</a:t>
            </a:r>
            <a:r>
              <a:rPr lang="de-CH" dirty="0"/>
              <a:t>. Die Tonhöhe ist markiert.</a:t>
            </a:r>
          </a:p>
          <a:p>
            <a:r>
              <a:rPr lang="de-CH" dirty="0"/>
              <a:t>Damit kann man Musik spielen. Probieren wir erst einmal eine einfache </a:t>
            </a:r>
            <a:br>
              <a:rPr lang="de-CH" dirty="0"/>
            </a:br>
            <a:r>
              <a:rPr lang="de-CH" dirty="0"/>
              <a:t>Tonleiter:</a:t>
            </a:r>
          </a:p>
          <a:p>
            <a:endParaRPr lang="de-CH" dirty="0"/>
          </a:p>
        </p:txBody>
      </p:sp>
      <p:sp>
        <p:nvSpPr>
          <p:cNvPr id="4" name="Slide Number Placeholder 3">
            <a:extLst>
              <a:ext uri="{FF2B5EF4-FFF2-40B4-BE49-F238E27FC236}">
                <a16:creationId xmlns:a16="http://schemas.microsoft.com/office/drawing/2014/main" id="{87A321D8-AC1F-725F-9476-B491EE50D77F}"/>
              </a:ext>
            </a:extLst>
          </p:cNvPr>
          <p:cNvSpPr>
            <a:spLocks noGrp="1"/>
          </p:cNvSpPr>
          <p:nvPr>
            <p:ph type="sldNum" sz="quarter" idx="12"/>
          </p:nvPr>
        </p:nvSpPr>
        <p:spPr/>
        <p:txBody>
          <a:bodyPr/>
          <a:lstStyle/>
          <a:p>
            <a:fld id="{5A33CB2A-1702-4C1D-9CC4-8D472D39F19E}" type="slidenum">
              <a:rPr lang="en-US" smtClean="0"/>
              <a:t>26</a:t>
            </a:fld>
            <a:endParaRPr lang="en-US"/>
          </a:p>
        </p:txBody>
      </p:sp>
      <p:pic>
        <p:nvPicPr>
          <p:cNvPr id="6" name="Picture 5">
            <a:extLst>
              <a:ext uri="{FF2B5EF4-FFF2-40B4-BE49-F238E27FC236}">
                <a16:creationId xmlns:a16="http://schemas.microsoft.com/office/drawing/2014/main" id="{B7861824-1D40-463E-DF4A-C3F92F24460F}"/>
              </a:ext>
            </a:extLst>
          </p:cNvPr>
          <p:cNvPicPr>
            <a:picLocks noChangeAspect="1"/>
          </p:cNvPicPr>
          <p:nvPr/>
        </p:nvPicPr>
        <p:blipFill>
          <a:blip r:embed="rId2"/>
          <a:stretch>
            <a:fillRect/>
          </a:stretch>
        </p:blipFill>
        <p:spPr>
          <a:xfrm>
            <a:off x="8151294" y="1201118"/>
            <a:ext cx="3657818" cy="4455763"/>
          </a:xfrm>
          <a:prstGeom prst="rect">
            <a:avLst/>
          </a:prstGeom>
        </p:spPr>
      </p:pic>
      <p:pic>
        <p:nvPicPr>
          <p:cNvPr id="8" name="Picture 7">
            <a:extLst>
              <a:ext uri="{FF2B5EF4-FFF2-40B4-BE49-F238E27FC236}">
                <a16:creationId xmlns:a16="http://schemas.microsoft.com/office/drawing/2014/main" id="{B8E46EBB-8E49-05EC-B86D-6EB8BF7BD8CE}"/>
              </a:ext>
            </a:extLst>
          </p:cNvPr>
          <p:cNvPicPr>
            <a:picLocks noChangeAspect="1"/>
          </p:cNvPicPr>
          <p:nvPr/>
        </p:nvPicPr>
        <p:blipFill>
          <a:blip r:embed="rId3"/>
          <a:srcRect t="23277" b="24745"/>
          <a:stretch>
            <a:fillRect/>
          </a:stretch>
        </p:blipFill>
        <p:spPr>
          <a:xfrm>
            <a:off x="615184" y="2673457"/>
            <a:ext cx="6851046" cy="2314648"/>
          </a:xfrm>
          <a:prstGeom prst="rect">
            <a:avLst/>
          </a:prstGeom>
          <a:ln>
            <a:noFill/>
          </a:ln>
          <a:effectLst>
            <a:outerShdw blurRad="292100" dist="139700" dir="2700000" algn="tl" rotWithShape="0">
              <a:srgbClr val="333333">
                <a:alpha val="65000"/>
              </a:srgbClr>
            </a:outerShdw>
          </a:effectLst>
        </p:spPr>
      </p:pic>
      <p:pic>
        <p:nvPicPr>
          <p:cNvPr id="12" name="Picture 11">
            <a:extLst>
              <a:ext uri="{FF2B5EF4-FFF2-40B4-BE49-F238E27FC236}">
                <a16:creationId xmlns:a16="http://schemas.microsoft.com/office/drawing/2014/main" id="{923ED4A5-1CD7-160F-77B2-133651FB11A8}"/>
              </a:ext>
            </a:extLst>
          </p:cNvPr>
          <p:cNvPicPr>
            <a:picLocks noChangeAspect="1"/>
          </p:cNvPicPr>
          <p:nvPr/>
        </p:nvPicPr>
        <p:blipFill>
          <a:blip r:embed="rId4"/>
          <a:stretch>
            <a:fillRect/>
          </a:stretch>
        </p:blipFill>
        <p:spPr>
          <a:xfrm>
            <a:off x="957716" y="3135429"/>
            <a:ext cx="6851046" cy="245333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764855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EAFC7-ACC9-2AFC-DEBD-9B64237C2B94}"/>
              </a:ext>
            </a:extLst>
          </p:cNvPr>
          <p:cNvSpPr>
            <a:spLocks noGrp="1"/>
          </p:cNvSpPr>
          <p:nvPr>
            <p:ph type="title"/>
          </p:nvPr>
        </p:nvSpPr>
        <p:spPr/>
        <p:txBody>
          <a:bodyPr/>
          <a:lstStyle/>
          <a:p>
            <a:r>
              <a:rPr lang="de-CH" dirty="0"/>
              <a:t>Meisterprüfung an der </a:t>
            </a:r>
            <a:r>
              <a:rPr lang="de-CH" dirty="0" err="1"/>
              <a:t>Tonröhre</a:t>
            </a:r>
            <a:endParaRPr lang="de-CH" dirty="0"/>
          </a:p>
        </p:txBody>
      </p:sp>
      <p:sp>
        <p:nvSpPr>
          <p:cNvPr id="4" name="Slide Number Placeholder 3">
            <a:extLst>
              <a:ext uri="{FF2B5EF4-FFF2-40B4-BE49-F238E27FC236}">
                <a16:creationId xmlns:a16="http://schemas.microsoft.com/office/drawing/2014/main" id="{41FD20A1-7403-AE6F-B3BD-73E78D2DCD82}"/>
              </a:ext>
            </a:extLst>
          </p:cNvPr>
          <p:cNvSpPr>
            <a:spLocks noGrp="1"/>
          </p:cNvSpPr>
          <p:nvPr>
            <p:ph type="sldNum" sz="quarter" idx="12"/>
          </p:nvPr>
        </p:nvSpPr>
        <p:spPr/>
        <p:txBody>
          <a:bodyPr/>
          <a:lstStyle/>
          <a:p>
            <a:fld id="{5A33CB2A-1702-4C1D-9CC4-8D472D39F19E}" type="slidenum">
              <a:rPr lang="en-US" smtClean="0"/>
              <a:t>27</a:t>
            </a:fld>
            <a:endParaRPr lang="en-US"/>
          </a:p>
        </p:txBody>
      </p:sp>
      <p:pic>
        <p:nvPicPr>
          <p:cNvPr id="5" name="Content Placeholder 4">
            <a:extLst>
              <a:ext uri="{FF2B5EF4-FFF2-40B4-BE49-F238E27FC236}">
                <a16:creationId xmlns:a16="http://schemas.microsoft.com/office/drawing/2014/main" id="{2793A1CC-A48B-A3B0-3ABD-636C7CD4A908}"/>
              </a:ext>
            </a:extLst>
          </p:cNvPr>
          <p:cNvPicPr>
            <a:picLocks noGrp="1" noChangeAspect="1"/>
          </p:cNvPicPr>
          <p:nvPr>
            <p:ph idx="1"/>
          </p:nvPr>
        </p:nvPicPr>
        <p:blipFill>
          <a:blip r:embed="rId2"/>
          <a:stretch>
            <a:fillRect/>
          </a:stretch>
        </p:blipFill>
        <p:spPr>
          <a:xfrm>
            <a:off x="973982" y="1040366"/>
            <a:ext cx="7981285" cy="5219700"/>
          </a:xfrm>
          <a:prstGeom prst="rect">
            <a:avLst/>
          </a:prstGeom>
          <a:ln>
            <a:noFill/>
          </a:ln>
          <a:effectLst>
            <a:outerShdw blurRad="292100" dist="139700" dir="2700000" algn="tl" rotWithShape="0">
              <a:srgbClr val="333333">
                <a:alpha val="65000"/>
              </a:srgbClr>
            </a:outerShdw>
          </a:effectLst>
        </p:spPr>
      </p:pic>
      <p:pic>
        <p:nvPicPr>
          <p:cNvPr id="10242" name="Picture 2" descr="Dirigent' Sticker | Spreadshirt">
            <a:extLst>
              <a:ext uri="{FF2B5EF4-FFF2-40B4-BE49-F238E27FC236}">
                <a16:creationId xmlns:a16="http://schemas.microsoft.com/office/drawing/2014/main" id="{E104FE6A-CCC7-03F9-97FA-9A482DB2AAC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146" r="11343"/>
          <a:stretch>
            <a:fillRect/>
          </a:stretch>
        </p:blipFill>
        <p:spPr bwMode="auto">
          <a:xfrm>
            <a:off x="9424853" y="1776412"/>
            <a:ext cx="2561842" cy="3305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243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DC07A-2AC6-2297-962E-51D46371AF19}"/>
              </a:ext>
            </a:extLst>
          </p:cNvPr>
          <p:cNvSpPr>
            <a:spLocks noGrp="1"/>
          </p:cNvSpPr>
          <p:nvPr>
            <p:ph type="title"/>
          </p:nvPr>
        </p:nvSpPr>
        <p:spPr/>
        <p:txBody>
          <a:bodyPr/>
          <a:lstStyle/>
          <a:p>
            <a:r>
              <a:rPr lang="en-US" dirty="0"/>
              <a:t>Pause</a:t>
            </a:r>
            <a:endParaRPr lang="de-CH" dirty="0"/>
          </a:p>
        </p:txBody>
      </p:sp>
      <p:pic>
        <p:nvPicPr>
          <p:cNvPr id="6" name="Content Placeholder 5" descr="A clock with a blue and black text&#10;&#10;AI-generated content may be incorrect.">
            <a:extLst>
              <a:ext uri="{FF2B5EF4-FFF2-40B4-BE49-F238E27FC236}">
                <a16:creationId xmlns:a16="http://schemas.microsoft.com/office/drawing/2014/main" id="{6F686272-8A81-1E2D-7A39-2078A7AB3B1E}"/>
              </a:ext>
            </a:extLst>
          </p:cNvPr>
          <p:cNvPicPr>
            <a:picLocks noGrp="1" noChangeAspect="1"/>
          </p:cNvPicPr>
          <p:nvPr>
            <p:ph idx="1"/>
          </p:nvPr>
        </p:nvPicPr>
        <p:blipFill>
          <a:blip r:embed="rId2" cstate="email">
            <a:extLst>
              <a:ext uri="{28A0092B-C50C-407E-A947-70E740481C1C}">
                <a14:useLocalDpi xmlns:a14="http://schemas.microsoft.com/office/drawing/2010/main" val="0"/>
              </a:ext>
            </a:extLst>
          </a:blip>
          <a:srcRect l="67704"/>
          <a:stretch/>
        </p:blipFill>
        <p:spPr>
          <a:xfrm>
            <a:off x="4191785" y="723023"/>
            <a:ext cx="3808430" cy="3825881"/>
          </a:xfrm>
        </p:spPr>
      </p:pic>
      <p:sp>
        <p:nvSpPr>
          <p:cNvPr id="4" name="Slide Number Placeholder 3">
            <a:extLst>
              <a:ext uri="{FF2B5EF4-FFF2-40B4-BE49-F238E27FC236}">
                <a16:creationId xmlns:a16="http://schemas.microsoft.com/office/drawing/2014/main" id="{E8282991-17ED-8601-F3BC-B7F179D3876B}"/>
              </a:ext>
            </a:extLst>
          </p:cNvPr>
          <p:cNvSpPr>
            <a:spLocks noGrp="1"/>
          </p:cNvSpPr>
          <p:nvPr>
            <p:ph type="sldNum" sz="quarter" idx="12"/>
          </p:nvPr>
        </p:nvSpPr>
        <p:spPr/>
        <p:txBody>
          <a:bodyPr/>
          <a:lstStyle/>
          <a:p>
            <a:fld id="{5A33CB2A-1702-4C1D-9CC4-8D472D39F19E}" type="slidenum">
              <a:rPr lang="en-US" smtClean="0"/>
              <a:t>28</a:t>
            </a:fld>
            <a:endParaRPr lang="en-US"/>
          </a:p>
        </p:txBody>
      </p:sp>
      <p:pic>
        <p:nvPicPr>
          <p:cNvPr id="10" name="Picture 9">
            <a:extLst>
              <a:ext uri="{FF2B5EF4-FFF2-40B4-BE49-F238E27FC236}">
                <a16:creationId xmlns:a16="http://schemas.microsoft.com/office/drawing/2014/main" id="{4F822FB6-A5A0-A844-F673-AEE4E6060333}"/>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91764" y="4499213"/>
            <a:ext cx="10821724" cy="2026222"/>
          </a:xfrm>
          <a:prstGeom prst="rect">
            <a:avLst/>
          </a:prstGeom>
        </p:spPr>
      </p:pic>
    </p:spTree>
    <p:extLst>
      <p:ext uri="{BB962C8B-B14F-4D97-AF65-F5344CB8AC3E}">
        <p14:creationId xmlns:p14="http://schemas.microsoft.com/office/powerpoint/2010/main" val="19680858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C27B021-250A-A3F2-A73F-3692BF6A4CDE}"/>
              </a:ext>
            </a:extLst>
          </p:cNvPr>
          <p:cNvPicPr>
            <a:picLocks noChangeAspect="1"/>
          </p:cNvPicPr>
          <p:nvPr/>
        </p:nvPicPr>
        <p:blipFill>
          <a:blip r:embed="rId3"/>
          <a:srcRect t="37054"/>
          <a:stretch>
            <a:fillRect/>
          </a:stretch>
        </p:blipFill>
        <p:spPr>
          <a:xfrm>
            <a:off x="0" y="0"/>
            <a:ext cx="12271828" cy="6863054"/>
          </a:xfrm>
          <a:prstGeom prst="rect">
            <a:avLst/>
          </a:prstGeom>
        </p:spPr>
      </p:pic>
      <p:sp>
        <p:nvSpPr>
          <p:cNvPr id="2" name="Title 1">
            <a:extLst>
              <a:ext uri="{FF2B5EF4-FFF2-40B4-BE49-F238E27FC236}">
                <a16:creationId xmlns:a16="http://schemas.microsoft.com/office/drawing/2014/main" id="{673DEB24-6DBF-0B5D-AFE1-6909E3CC2347}"/>
              </a:ext>
            </a:extLst>
          </p:cNvPr>
          <p:cNvSpPr>
            <a:spLocks noGrp="1"/>
          </p:cNvSpPr>
          <p:nvPr>
            <p:ph type="title"/>
          </p:nvPr>
        </p:nvSpPr>
        <p:spPr/>
        <p:txBody>
          <a:bodyPr/>
          <a:lstStyle/>
          <a:p>
            <a:endParaRPr lang="de-CH"/>
          </a:p>
        </p:txBody>
      </p:sp>
      <p:sp>
        <p:nvSpPr>
          <p:cNvPr id="8" name="Freeform: Shape 7">
            <a:extLst>
              <a:ext uri="{FF2B5EF4-FFF2-40B4-BE49-F238E27FC236}">
                <a16:creationId xmlns:a16="http://schemas.microsoft.com/office/drawing/2014/main" id="{61C344B2-56F0-9C69-F2A5-172EB4949800}"/>
              </a:ext>
              <a:ext uri="{C183D7F6-B498-43B3-948B-1728B52AA6E4}">
                <adec:decorative xmlns:adec="http://schemas.microsoft.com/office/drawing/2017/decorative" val="1"/>
              </a:ext>
            </a:extLst>
          </p:cNvPr>
          <p:cNvSpPr/>
          <p:nvPr/>
        </p:nvSpPr>
        <p:spPr>
          <a:xfrm>
            <a:off x="5877261" y="3428714"/>
            <a:ext cx="6394567" cy="342928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rgbClr val="92D050"/>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1">
            <a:extLst>
              <a:ext uri="{FF2B5EF4-FFF2-40B4-BE49-F238E27FC236}">
                <a16:creationId xmlns:a16="http://schemas.microsoft.com/office/drawing/2014/main" id="{1D0C35A8-75C1-B556-0679-DC1B80AB0CC8}"/>
              </a:ext>
            </a:extLst>
          </p:cNvPr>
          <p:cNvSpPr txBox="1">
            <a:spLocks/>
          </p:cNvSpPr>
          <p:nvPr/>
        </p:nvSpPr>
        <p:spPr>
          <a:xfrm>
            <a:off x="6751782" y="6034208"/>
            <a:ext cx="4932660" cy="635582"/>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a:lstStyle>
          <a:p>
            <a:pPr algn="r"/>
            <a:r>
              <a:rPr lang="en-US" dirty="0"/>
              <a:t>Zahlen-Manipulation</a:t>
            </a:r>
            <a:endParaRPr lang="de-CH" dirty="0"/>
          </a:p>
        </p:txBody>
      </p:sp>
      <p:sp>
        <p:nvSpPr>
          <p:cNvPr id="10" name="Subtitle 2">
            <a:extLst>
              <a:ext uri="{FF2B5EF4-FFF2-40B4-BE49-F238E27FC236}">
                <a16:creationId xmlns:a16="http://schemas.microsoft.com/office/drawing/2014/main" id="{EAED93FF-1F8A-16A8-6EED-6BE8C95371DB}"/>
              </a:ext>
            </a:extLst>
          </p:cNvPr>
          <p:cNvSpPr txBox="1">
            <a:spLocks/>
          </p:cNvSpPr>
          <p:nvPr/>
        </p:nvSpPr>
        <p:spPr>
          <a:xfrm>
            <a:off x="8144359" y="3869205"/>
            <a:ext cx="3605731" cy="1956278"/>
          </a:xfrm>
          <a:prstGeom prst="rect">
            <a:avLst/>
          </a:prstGeom>
        </p:spPr>
        <p:txBody>
          <a:bodyPr vert="horz" lIns="91440" tIns="45720" rIns="91440" bIns="45720" rtlCol="0" anchor="b">
            <a:normAutofit lnSpcReduction="10000"/>
          </a:bodyPr>
          <a:lst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lnSpc>
                <a:spcPct val="100000"/>
              </a:lnSpc>
              <a:spcBef>
                <a:spcPts val="0"/>
              </a:spcBef>
              <a:buNone/>
              <a:tabLst>
                <a:tab pos="1255713" algn="l"/>
              </a:tabLst>
            </a:pPr>
            <a:r>
              <a:rPr lang="de-CH" sz="3200" dirty="0"/>
              <a:t>Wie </a:t>
            </a:r>
            <a:br>
              <a:rPr lang="de-CH" sz="3200" dirty="0"/>
            </a:br>
            <a:r>
              <a:rPr lang="de-CH" sz="3200" dirty="0"/>
              <a:t>uns </a:t>
            </a:r>
            <a:br>
              <a:rPr lang="de-CH" sz="3200" dirty="0"/>
            </a:br>
            <a:r>
              <a:rPr lang="de-CH" sz="3200" dirty="0"/>
              <a:t>Zahlen </a:t>
            </a:r>
            <a:br>
              <a:rPr lang="de-CH" sz="3200" dirty="0"/>
            </a:br>
            <a:r>
              <a:rPr lang="de-CH" sz="3200" dirty="0"/>
              <a:t>beeinflussen</a:t>
            </a:r>
          </a:p>
        </p:txBody>
      </p:sp>
    </p:spTree>
    <p:extLst>
      <p:ext uri="{BB962C8B-B14F-4D97-AF65-F5344CB8AC3E}">
        <p14:creationId xmlns:p14="http://schemas.microsoft.com/office/powerpoint/2010/main" val="12183939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6C6B2-CBB9-3151-1648-93B902BF6691}"/>
              </a:ext>
            </a:extLst>
          </p:cNvPr>
          <p:cNvSpPr>
            <a:spLocks noGrp="1"/>
          </p:cNvSpPr>
          <p:nvPr>
            <p:ph type="title"/>
          </p:nvPr>
        </p:nvSpPr>
        <p:spPr/>
        <p:txBody>
          <a:bodyPr/>
          <a:lstStyle/>
          <a:p>
            <a:r>
              <a:rPr lang="de-CH" dirty="0"/>
              <a:t>Umfrage</a:t>
            </a:r>
          </a:p>
        </p:txBody>
      </p:sp>
      <p:sp>
        <p:nvSpPr>
          <p:cNvPr id="3" name="Content Placeholder 2">
            <a:extLst>
              <a:ext uri="{FF2B5EF4-FFF2-40B4-BE49-F238E27FC236}">
                <a16:creationId xmlns:a16="http://schemas.microsoft.com/office/drawing/2014/main" id="{BDF04366-EC76-4410-5401-3EF6EB971DDF}"/>
              </a:ext>
            </a:extLst>
          </p:cNvPr>
          <p:cNvSpPr>
            <a:spLocks noGrp="1"/>
          </p:cNvSpPr>
          <p:nvPr>
            <p:ph idx="1"/>
          </p:nvPr>
        </p:nvSpPr>
        <p:spPr>
          <a:xfrm>
            <a:off x="516098" y="1093306"/>
            <a:ext cx="10868182" cy="645848"/>
          </a:xfrm>
        </p:spPr>
        <p:txBody>
          <a:bodyPr/>
          <a:lstStyle/>
          <a:p>
            <a:pPr>
              <a:tabLst>
                <a:tab pos="10944225" algn="r"/>
              </a:tabLst>
            </a:pPr>
            <a:r>
              <a:rPr lang="de-CH" dirty="0"/>
              <a:t>Die Qualität von Whiskey wird im Wesentlichen durch das Alter definiert. Je älter, desto wertvoller.</a:t>
            </a:r>
          </a:p>
          <a:p>
            <a:pPr>
              <a:tabLst>
                <a:tab pos="10944225" algn="r"/>
              </a:tabLst>
            </a:pPr>
            <a:r>
              <a:rPr lang="de-CH" dirty="0"/>
              <a:t>Wenn Ihr zwischen zwei Whiskeys wählen könntet welchen würdet Ihr nehmen?</a:t>
            </a:r>
          </a:p>
          <a:p>
            <a:pPr>
              <a:tabLst>
                <a:tab pos="10944225" algn="r"/>
              </a:tabLst>
            </a:pPr>
            <a:r>
              <a:rPr lang="de-CH" dirty="0"/>
              <a:t>Einen 10 Jahre alten?	Einen aus dem Jahr 2016?</a:t>
            </a:r>
          </a:p>
        </p:txBody>
      </p:sp>
      <p:sp>
        <p:nvSpPr>
          <p:cNvPr id="4" name="Slide Number Placeholder 3">
            <a:extLst>
              <a:ext uri="{FF2B5EF4-FFF2-40B4-BE49-F238E27FC236}">
                <a16:creationId xmlns:a16="http://schemas.microsoft.com/office/drawing/2014/main" id="{1F9D865D-9214-D5AB-9EC0-8F7273ED144D}"/>
              </a:ext>
            </a:extLst>
          </p:cNvPr>
          <p:cNvSpPr>
            <a:spLocks noGrp="1"/>
          </p:cNvSpPr>
          <p:nvPr>
            <p:ph type="sldNum" sz="quarter" idx="12"/>
          </p:nvPr>
        </p:nvSpPr>
        <p:spPr/>
        <p:txBody>
          <a:bodyPr/>
          <a:lstStyle/>
          <a:p>
            <a:fld id="{5A33CB2A-1702-4C1D-9CC4-8D472D39F19E}" type="slidenum">
              <a:rPr lang="en-US" smtClean="0"/>
              <a:t>30</a:t>
            </a:fld>
            <a:endParaRPr lang="en-US"/>
          </a:p>
        </p:txBody>
      </p:sp>
      <p:pic>
        <p:nvPicPr>
          <p:cNvPr id="5" name="Picture 4">
            <a:extLst>
              <a:ext uri="{FF2B5EF4-FFF2-40B4-BE49-F238E27FC236}">
                <a16:creationId xmlns:a16="http://schemas.microsoft.com/office/drawing/2014/main" id="{A70A9A41-F289-DFAB-58B4-144420222565}"/>
              </a:ext>
            </a:extLst>
          </p:cNvPr>
          <p:cNvPicPr>
            <a:picLocks noChangeAspect="1"/>
          </p:cNvPicPr>
          <p:nvPr/>
        </p:nvPicPr>
        <p:blipFill>
          <a:blip r:embed="rId2"/>
          <a:srcRect t="37054"/>
          <a:stretch>
            <a:fillRect/>
          </a:stretch>
        </p:blipFill>
        <p:spPr>
          <a:xfrm>
            <a:off x="1999038" y="2438616"/>
            <a:ext cx="7902302" cy="4419384"/>
          </a:xfrm>
          <a:prstGeom prst="rect">
            <a:avLst/>
          </a:prstGeom>
        </p:spPr>
      </p:pic>
      <p:sp>
        <p:nvSpPr>
          <p:cNvPr id="6" name="Rectangle: Rounded Corners 5">
            <a:extLst>
              <a:ext uri="{FF2B5EF4-FFF2-40B4-BE49-F238E27FC236}">
                <a16:creationId xmlns:a16="http://schemas.microsoft.com/office/drawing/2014/main" id="{A393E0DE-EF88-1ED0-E726-31789E44D38D}"/>
              </a:ext>
            </a:extLst>
          </p:cNvPr>
          <p:cNvSpPr/>
          <p:nvPr/>
        </p:nvSpPr>
        <p:spPr>
          <a:xfrm>
            <a:off x="627017" y="5434149"/>
            <a:ext cx="10757263" cy="1054114"/>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de-CH" dirty="0"/>
              <a:t>Natürlich habt Ihr herausgefunden, dass das egal wäre. Aber warum reagieren wir impulsiv stärker auf die «10 Jahre» als auf die Jahresangabe «2016»?</a:t>
            </a:r>
          </a:p>
        </p:txBody>
      </p:sp>
    </p:spTree>
    <p:extLst>
      <p:ext uri="{BB962C8B-B14F-4D97-AF65-F5344CB8AC3E}">
        <p14:creationId xmlns:p14="http://schemas.microsoft.com/office/powerpoint/2010/main" val="3382911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8164E-CAA5-4F3B-EA28-EF8F3FC98A3D}"/>
              </a:ext>
            </a:extLst>
          </p:cNvPr>
          <p:cNvSpPr>
            <a:spLocks noGrp="1"/>
          </p:cNvSpPr>
          <p:nvPr>
            <p:ph type="title"/>
          </p:nvPr>
        </p:nvSpPr>
        <p:spPr/>
        <p:txBody>
          <a:bodyPr/>
          <a:lstStyle/>
          <a:p>
            <a:r>
              <a:rPr lang="de-CH" dirty="0"/>
              <a:t>Studien erklären uns die Welt am besten</a:t>
            </a:r>
          </a:p>
        </p:txBody>
      </p:sp>
      <p:sp>
        <p:nvSpPr>
          <p:cNvPr id="3" name="Content Placeholder 2">
            <a:extLst>
              <a:ext uri="{FF2B5EF4-FFF2-40B4-BE49-F238E27FC236}">
                <a16:creationId xmlns:a16="http://schemas.microsoft.com/office/drawing/2014/main" id="{72B34405-303C-6372-B0E3-E3AE8A1D3369}"/>
              </a:ext>
            </a:extLst>
          </p:cNvPr>
          <p:cNvSpPr>
            <a:spLocks noGrp="1"/>
          </p:cNvSpPr>
          <p:nvPr>
            <p:ph idx="1"/>
          </p:nvPr>
        </p:nvSpPr>
        <p:spPr/>
        <p:txBody>
          <a:bodyPr/>
          <a:lstStyle/>
          <a:p>
            <a:r>
              <a:rPr lang="de-CH" dirty="0"/>
              <a:t>University </a:t>
            </a:r>
            <a:r>
              <a:rPr lang="de-CH" dirty="0" err="1"/>
              <a:t>of</a:t>
            </a:r>
            <a:r>
              <a:rPr lang="de-CH" dirty="0"/>
              <a:t> British Columbia: </a:t>
            </a:r>
          </a:p>
          <a:p>
            <a:pPr algn="ctr"/>
            <a:r>
              <a:rPr lang="de-CH" b="1" dirty="0"/>
              <a:t>Die Formulierung von Zeitangaben beeinflusst Kaufbereitschaft und Preisbewertung</a:t>
            </a:r>
          </a:p>
          <a:p>
            <a:pPr lvl="0"/>
            <a:endParaRPr lang="de-CH" b="1" dirty="0"/>
          </a:p>
          <a:p>
            <a:pPr lvl="0"/>
            <a:r>
              <a:rPr lang="de-CH" dirty="0"/>
              <a:t>Genannt der «Year </a:t>
            </a:r>
            <a:r>
              <a:rPr lang="de-CH" dirty="0" err="1"/>
              <a:t>Length</a:t>
            </a:r>
            <a:r>
              <a:rPr lang="de-CH" dirty="0"/>
              <a:t> </a:t>
            </a:r>
            <a:r>
              <a:rPr lang="de-CH" dirty="0" err="1"/>
              <a:t>Effect</a:t>
            </a:r>
            <a:r>
              <a:rPr lang="de-CH" dirty="0"/>
              <a:t>»:</a:t>
            </a:r>
          </a:p>
          <a:p>
            <a:pPr lvl="1"/>
            <a:r>
              <a:rPr lang="de-CH" sz="1800" dirty="0"/>
              <a:t>Wenn „Alter = Qualität“ (z.B. Whisky), wirkt „10 Jahre alt“ wertiger </a:t>
            </a:r>
            <a:br>
              <a:rPr lang="de-CH" sz="1800" dirty="0"/>
            </a:br>
            <a:r>
              <a:rPr lang="de-CH" sz="1800" dirty="0"/>
              <a:t>als „von 2016“.</a:t>
            </a:r>
          </a:p>
          <a:p>
            <a:pPr lvl="1"/>
            <a:endParaRPr lang="de-CH" sz="1800" dirty="0"/>
          </a:p>
          <a:p>
            <a:pPr lvl="1"/>
            <a:r>
              <a:rPr lang="de-CH" sz="1800" dirty="0"/>
              <a:t>Wenn „Alter = Nachteil“ (z.B. abgenutzt / verbraucht), klingt </a:t>
            </a:r>
            <a:br>
              <a:rPr lang="de-CH" sz="1800" dirty="0"/>
            </a:br>
            <a:r>
              <a:rPr lang="de-CH" sz="1800" dirty="0"/>
              <a:t>«Erstzulassung 2016» weniger schlimm als «10 Jahre alt»</a:t>
            </a:r>
          </a:p>
          <a:p>
            <a:endParaRPr lang="de-CH" dirty="0"/>
          </a:p>
        </p:txBody>
      </p:sp>
      <p:sp>
        <p:nvSpPr>
          <p:cNvPr id="4" name="Slide Number Placeholder 3">
            <a:extLst>
              <a:ext uri="{FF2B5EF4-FFF2-40B4-BE49-F238E27FC236}">
                <a16:creationId xmlns:a16="http://schemas.microsoft.com/office/drawing/2014/main" id="{830D4B7A-2059-95D5-EE15-31DF4B441C53}"/>
              </a:ext>
            </a:extLst>
          </p:cNvPr>
          <p:cNvSpPr>
            <a:spLocks noGrp="1"/>
          </p:cNvSpPr>
          <p:nvPr>
            <p:ph type="sldNum" sz="quarter" idx="12"/>
          </p:nvPr>
        </p:nvSpPr>
        <p:spPr/>
        <p:txBody>
          <a:bodyPr/>
          <a:lstStyle/>
          <a:p>
            <a:fld id="{5A33CB2A-1702-4C1D-9CC4-8D472D39F19E}" type="slidenum">
              <a:rPr lang="en-US" smtClean="0"/>
              <a:t>31</a:t>
            </a:fld>
            <a:endParaRPr lang="en-US"/>
          </a:p>
        </p:txBody>
      </p:sp>
      <p:grpSp>
        <p:nvGrpSpPr>
          <p:cNvPr id="5" name="Group 4">
            <a:extLst>
              <a:ext uri="{FF2B5EF4-FFF2-40B4-BE49-F238E27FC236}">
                <a16:creationId xmlns:a16="http://schemas.microsoft.com/office/drawing/2014/main" id="{C3EA1D19-D2C8-1EE4-D9BD-9D27CE7BE5A6}"/>
              </a:ext>
            </a:extLst>
          </p:cNvPr>
          <p:cNvGrpSpPr/>
          <p:nvPr/>
        </p:nvGrpSpPr>
        <p:grpSpPr>
          <a:xfrm>
            <a:off x="4959675" y="5097735"/>
            <a:ext cx="2285902" cy="1542923"/>
            <a:chOff x="7292052" y="-449618"/>
            <a:chExt cx="2285902" cy="1542923"/>
          </a:xfrm>
        </p:grpSpPr>
        <p:sp>
          <p:nvSpPr>
            <p:cNvPr id="6" name="Rectangle: Rounded Corners 5">
              <a:extLst>
                <a:ext uri="{FF2B5EF4-FFF2-40B4-BE49-F238E27FC236}">
                  <a16:creationId xmlns:a16="http://schemas.microsoft.com/office/drawing/2014/main" id="{C318AFD0-73B9-D3E0-86A1-67EF4E34D887}"/>
                </a:ext>
              </a:extLst>
            </p:cNvPr>
            <p:cNvSpPr/>
            <p:nvPr/>
          </p:nvSpPr>
          <p:spPr>
            <a:xfrm>
              <a:off x="7292052" y="-449618"/>
              <a:ext cx="2285902" cy="1542923"/>
            </a:xfrm>
            <a:prstGeom prst="roundRect">
              <a:avLst/>
            </a:prstGeom>
          </p:spPr>
          <p:style>
            <a:lnRef idx="2">
              <a:schemeClr val="dk1">
                <a:shade val="15000"/>
              </a:schemeClr>
            </a:lnRef>
            <a:fillRef idx="1">
              <a:schemeClr val="dk1"/>
            </a:fillRef>
            <a:effectRef idx="0">
              <a:schemeClr val="dk1"/>
            </a:effectRef>
            <a:fontRef idx="minor">
              <a:schemeClr val="lt1"/>
            </a:fontRef>
          </p:style>
          <p:txBody>
            <a:bodyPr lIns="36000" tIns="0" rIns="36000" bIns="0" rtlCol="0" anchor="b"/>
            <a:lstStyle/>
            <a:p>
              <a:pPr algn="ctr"/>
              <a:r>
                <a:rPr lang="de-CH" sz="1400" dirty="0"/>
                <a:t>Warum reagieren wir so?</a:t>
              </a:r>
            </a:p>
          </p:txBody>
        </p:sp>
        <p:pic>
          <p:nvPicPr>
            <p:cNvPr id="7" name="Picture 6">
              <a:extLst>
                <a:ext uri="{FF2B5EF4-FFF2-40B4-BE49-F238E27FC236}">
                  <a16:creationId xmlns:a16="http://schemas.microsoft.com/office/drawing/2014/main" id="{37010172-C4EA-FD42-8326-3F8DC69C7598}"/>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7989730" y="-449617"/>
              <a:ext cx="890546" cy="1028616"/>
            </a:xfrm>
            <a:prstGeom prst="rect">
              <a:avLst/>
            </a:prstGeom>
          </p:spPr>
        </p:pic>
      </p:grpSp>
      <p:pic>
        <p:nvPicPr>
          <p:cNvPr id="9218" name="Picture 2" descr="Portrait eines älteren gut gekleideten Winzer Kontrolle der Wein Qualität  im Weinberg bei einem Sonnenuntergang. Konzept der Weinbereitung im Alter  Stockfotografie - Alamy">
            <a:extLst>
              <a:ext uri="{FF2B5EF4-FFF2-40B4-BE49-F238E27FC236}">
                <a16:creationId xmlns:a16="http://schemas.microsoft.com/office/drawing/2014/main" id="{463458EB-035F-63EE-446D-8152AE63C5B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514" t="9906" r="37056" b="61856"/>
          <a:stretch>
            <a:fillRect/>
          </a:stretch>
        </p:blipFill>
        <p:spPr bwMode="auto">
          <a:xfrm>
            <a:off x="8550376" y="2175618"/>
            <a:ext cx="1587776" cy="1345148"/>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52.000+ Fotos, Bilder und lizenzfreie Bilder zu Alte Rostige Auto - iStock">
            <a:extLst>
              <a:ext uri="{FF2B5EF4-FFF2-40B4-BE49-F238E27FC236}">
                <a16:creationId xmlns:a16="http://schemas.microsoft.com/office/drawing/2014/main" id="{8E3E3515-8F1B-B657-8BEC-D5844E0EA43D}"/>
              </a:ext>
            </a:extLst>
          </p:cNvPr>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4024" t="25462" r="6005" b="20924"/>
          <a:stretch>
            <a:fillRect/>
          </a:stretch>
        </p:blipFill>
        <p:spPr bwMode="auto">
          <a:xfrm>
            <a:off x="7960871" y="3703647"/>
            <a:ext cx="2766787" cy="10991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9469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BBDF3-71CC-15A7-D872-83CC69D837EE}"/>
              </a:ext>
            </a:extLst>
          </p:cNvPr>
          <p:cNvSpPr>
            <a:spLocks noGrp="1"/>
          </p:cNvSpPr>
          <p:nvPr>
            <p:ph type="title"/>
          </p:nvPr>
        </p:nvSpPr>
        <p:spPr/>
        <p:txBody>
          <a:bodyPr/>
          <a:lstStyle/>
          <a:p>
            <a:r>
              <a:rPr lang="de-CH" dirty="0"/>
              <a:t>Warum ist das so? Ein Erklärungsversuch</a:t>
            </a:r>
          </a:p>
        </p:txBody>
      </p:sp>
      <p:sp>
        <p:nvSpPr>
          <p:cNvPr id="3" name="Content Placeholder 2">
            <a:extLst>
              <a:ext uri="{FF2B5EF4-FFF2-40B4-BE49-F238E27FC236}">
                <a16:creationId xmlns:a16="http://schemas.microsoft.com/office/drawing/2014/main" id="{F1810212-F554-0546-FA02-01FF73A98AE5}"/>
              </a:ext>
            </a:extLst>
          </p:cNvPr>
          <p:cNvSpPr>
            <a:spLocks noGrp="1"/>
          </p:cNvSpPr>
          <p:nvPr>
            <p:ph idx="1"/>
          </p:nvPr>
        </p:nvSpPr>
        <p:spPr/>
        <p:txBody>
          <a:bodyPr/>
          <a:lstStyle/>
          <a:p>
            <a:r>
              <a:rPr lang="de-CH" dirty="0"/>
              <a:t>Wir empfinden Zahlen «normiert», d.h. wir nehmen die Gesamtheit etwa gleich gross war. </a:t>
            </a:r>
          </a:p>
          <a:p>
            <a:r>
              <a:rPr lang="de-CH" dirty="0"/>
              <a:t>Oder: Wir blicken, mit unserem geistigen Auge, immer auf die Gesamtheit</a:t>
            </a:r>
          </a:p>
          <a:p>
            <a:r>
              <a:rPr lang="de-CH" dirty="0"/>
              <a:t>Beispiel:</a:t>
            </a:r>
          </a:p>
          <a:p>
            <a:pPr>
              <a:tabLst>
                <a:tab pos="5740400" algn="l"/>
              </a:tabLst>
            </a:pPr>
            <a:r>
              <a:rPr lang="de-CH" dirty="0"/>
              <a:t>Fügen wir der 10 eins hinzu, stellen 	Fügen wir der Zahl 800 eins hinzu, stellen</a:t>
            </a:r>
            <a:br>
              <a:rPr lang="de-CH" dirty="0"/>
            </a:br>
            <a:r>
              <a:rPr lang="de-CH" dirty="0"/>
              <a:t>wir uns das etwa so vor:	wir uns das in etwa vergleichbar vor:</a:t>
            </a:r>
          </a:p>
          <a:p>
            <a:pPr>
              <a:tabLst>
                <a:tab pos="5740400" algn="l"/>
              </a:tabLst>
            </a:pPr>
            <a:endParaRPr lang="de-CH" dirty="0"/>
          </a:p>
          <a:p>
            <a:pPr>
              <a:tabLst>
                <a:tab pos="5740400" algn="l"/>
              </a:tabLst>
            </a:pPr>
            <a:endParaRPr lang="de-CH" dirty="0"/>
          </a:p>
          <a:p>
            <a:pPr>
              <a:tabLst>
                <a:tab pos="5740400" algn="l"/>
              </a:tabLst>
            </a:pPr>
            <a:endParaRPr lang="de-CH" dirty="0"/>
          </a:p>
          <a:p>
            <a:pPr>
              <a:tabLst>
                <a:tab pos="5740400" algn="l"/>
              </a:tabLst>
            </a:pPr>
            <a:endParaRPr lang="de-CH" dirty="0"/>
          </a:p>
          <a:p>
            <a:pPr>
              <a:tabLst>
                <a:tab pos="5740400" algn="l"/>
              </a:tabLst>
            </a:pPr>
            <a:endParaRPr lang="de-CH" dirty="0"/>
          </a:p>
          <a:p>
            <a:pPr>
              <a:tabLst>
                <a:tab pos="5740400" algn="l"/>
              </a:tabLst>
            </a:pPr>
            <a:r>
              <a:rPr lang="de-CH" dirty="0"/>
              <a:t>Das heisst der Unterschied kommt uns bei kleinen Zahlen grösser vor und bei grossen Zahlen kleiner.</a:t>
            </a:r>
          </a:p>
          <a:p>
            <a:pPr>
              <a:tabLst>
                <a:tab pos="5740400" algn="l"/>
              </a:tabLst>
            </a:pPr>
            <a:r>
              <a:rPr lang="de-CH" dirty="0"/>
              <a:t>Deshalb kommt uns der Abstand 2026 zu 2016 gefühlt zeitlich kleiner vor als «10 Jahre».</a:t>
            </a:r>
          </a:p>
        </p:txBody>
      </p:sp>
      <p:sp>
        <p:nvSpPr>
          <p:cNvPr id="4" name="Slide Number Placeholder 3">
            <a:extLst>
              <a:ext uri="{FF2B5EF4-FFF2-40B4-BE49-F238E27FC236}">
                <a16:creationId xmlns:a16="http://schemas.microsoft.com/office/drawing/2014/main" id="{8E3D11E0-F7BB-F94A-111E-01C2919D7DE3}"/>
              </a:ext>
            </a:extLst>
          </p:cNvPr>
          <p:cNvSpPr>
            <a:spLocks noGrp="1"/>
          </p:cNvSpPr>
          <p:nvPr>
            <p:ph type="sldNum" sz="quarter" idx="12"/>
          </p:nvPr>
        </p:nvSpPr>
        <p:spPr/>
        <p:txBody>
          <a:bodyPr/>
          <a:lstStyle/>
          <a:p>
            <a:fld id="{5A33CB2A-1702-4C1D-9CC4-8D472D39F19E}" type="slidenum">
              <a:rPr lang="en-US" smtClean="0"/>
              <a:t>32</a:t>
            </a:fld>
            <a:endParaRPr lang="en-US"/>
          </a:p>
        </p:txBody>
      </p:sp>
      <p:grpSp>
        <p:nvGrpSpPr>
          <p:cNvPr id="10" name="Group 9">
            <a:extLst>
              <a:ext uri="{FF2B5EF4-FFF2-40B4-BE49-F238E27FC236}">
                <a16:creationId xmlns:a16="http://schemas.microsoft.com/office/drawing/2014/main" id="{2F4C754D-14CC-57AE-4513-C515E16198EE}"/>
              </a:ext>
            </a:extLst>
          </p:cNvPr>
          <p:cNvGrpSpPr/>
          <p:nvPr/>
        </p:nvGrpSpPr>
        <p:grpSpPr>
          <a:xfrm>
            <a:off x="1681843" y="3242313"/>
            <a:ext cx="6213387" cy="2110740"/>
            <a:chOff x="1681843" y="3242313"/>
            <a:chExt cx="6213387" cy="2110740"/>
          </a:xfrm>
        </p:grpSpPr>
        <p:pic>
          <p:nvPicPr>
            <p:cNvPr id="6" name="Picture 5">
              <a:extLst>
                <a:ext uri="{FF2B5EF4-FFF2-40B4-BE49-F238E27FC236}">
                  <a16:creationId xmlns:a16="http://schemas.microsoft.com/office/drawing/2014/main" id="{9B062B01-7FF7-4CD6-3738-554F4FFA0682}"/>
                </a:ext>
              </a:extLst>
            </p:cNvPr>
            <p:cNvPicPr>
              <a:picLocks noChangeAspect="1"/>
            </p:cNvPicPr>
            <p:nvPr/>
          </p:nvPicPr>
          <p:blipFill>
            <a:blip r:embed="rId2"/>
            <a:stretch>
              <a:fillRect/>
            </a:stretch>
          </p:blipFill>
          <p:spPr>
            <a:xfrm>
              <a:off x="1681843" y="3242313"/>
              <a:ext cx="624840" cy="2110740"/>
            </a:xfrm>
            <a:prstGeom prst="rect">
              <a:avLst/>
            </a:prstGeom>
          </p:spPr>
        </p:pic>
        <p:pic>
          <p:nvPicPr>
            <p:cNvPr id="7" name="Picture 6">
              <a:extLst>
                <a:ext uri="{FF2B5EF4-FFF2-40B4-BE49-F238E27FC236}">
                  <a16:creationId xmlns:a16="http://schemas.microsoft.com/office/drawing/2014/main" id="{269E458E-BF4F-6CEA-3A51-2345F572C156}"/>
                </a:ext>
              </a:extLst>
            </p:cNvPr>
            <p:cNvPicPr>
              <a:picLocks noChangeAspect="1"/>
            </p:cNvPicPr>
            <p:nvPr/>
          </p:nvPicPr>
          <p:blipFill>
            <a:blip r:embed="rId3"/>
            <a:stretch>
              <a:fillRect/>
            </a:stretch>
          </p:blipFill>
          <p:spPr>
            <a:xfrm>
              <a:off x="7405730" y="3242313"/>
              <a:ext cx="489500" cy="2110740"/>
            </a:xfrm>
            <a:prstGeom prst="rect">
              <a:avLst/>
            </a:prstGeom>
            <a:ln>
              <a:solidFill>
                <a:schemeClr val="tx1"/>
              </a:solidFill>
            </a:ln>
          </p:spPr>
        </p:pic>
      </p:grpSp>
      <p:grpSp>
        <p:nvGrpSpPr>
          <p:cNvPr id="5" name="Group 4">
            <a:extLst>
              <a:ext uri="{FF2B5EF4-FFF2-40B4-BE49-F238E27FC236}">
                <a16:creationId xmlns:a16="http://schemas.microsoft.com/office/drawing/2014/main" id="{F4A900DF-8887-F02E-7E8C-29ADBAF1D28C}"/>
              </a:ext>
            </a:extLst>
          </p:cNvPr>
          <p:cNvGrpSpPr/>
          <p:nvPr/>
        </p:nvGrpSpPr>
        <p:grpSpPr>
          <a:xfrm>
            <a:off x="4199709" y="3762105"/>
            <a:ext cx="1756954" cy="1025434"/>
            <a:chOff x="4199709" y="3762105"/>
            <a:chExt cx="1756954" cy="1025434"/>
          </a:xfrm>
        </p:grpSpPr>
        <p:sp>
          <p:nvSpPr>
            <p:cNvPr id="8" name="Speech Bubble: Rectangle with Corners Rounded 7">
              <a:extLst>
                <a:ext uri="{FF2B5EF4-FFF2-40B4-BE49-F238E27FC236}">
                  <a16:creationId xmlns:a16="http://schemas.microsoft.com/office/drawing/2014/main" id="{4DA27B47-7C79-62E1-A1EF-77E020365207}"/>
                </a:ext>
              </a:extLst>
            </p:cNvPr>
            <p:cNvSpPr/>
            <p:nvPr/>
          </p:nvSpPr>
          <p:spPr>
            <a:xfrm>
              <a:off x="4199709" y="3762105"/>
              <a:ext cx="1756954" cy="1025434"/>
            </a:xfrm>
            <a:prstGeom prst="wedgeRoundRectCallout">
              <a:avLst>
                <a:gd name="adj1" fmla="val -158008"/>
                <a:gd name="adj2" fmla="val -90366"/>
                <a:gd name="adj3" fmla="val 16667"/>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de-CH" dirty="0"/>
                <a:t>«Eins» Unterschied</a:t>
              </a:r>
            </a:p>
          </p:txBody>
        </p:sp>
        <p:sp>
          <p:nvSpPr>
            <p:cNvPr id="9" name="Speech Bubble: Rectangle with Corners Rounded 8">
              <a:extLst>
                <a:ext uri="{FF2B5EF4-FFF2-40B4-BE49-F238E27FC236}">
                  <a16:creationId xmlns:a16="http://schemas.microsoft.com/office/drawing/2014/main" id="{7D669300-3CE6-6B53-2270-5DF755A82DEB}"/>
                </a:ext>
              </a:extLst>
            </p:cNvPr>
            <p:cNvSpPr/>
            <p:nvPr/>
          </p:nvSpPr>
          <p:spPr>
            <a:xfrm>
              <a:off x="4199709" y="3762105"/>
              <a:ext cx="1756954" cy="1025434"/>
            </a:xfrm>
            <a:prstGeom prst="wedgeRoundRectCallout">
              <a:avLst>
                <a:gd name="adj1" fmla="val 131955"/>
                <a:gd name="adj2" fmla="val -101194"/>
                <a:gd name="adj3" fmla="val 16667"/>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de-CH" dirty="0"/>
                <a:t>«Eins» Unterschied</a:t>
              </a:r>
            </a:p>
          </p:txBody>
        </p:sp>
      </p:grpSp>
    </p:spTree>
    <p:extLst>
      <p:ext uri="{BB962C8B-B14F-4D97-AF65-F5344CB8AC3E}">
        <p14:creationId xmlns:p14="http://schemas.microsoft.com/office/powerpoint/2010/main" val="2897112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ppt_x"/>
                                          </p:val>
                                        </p:tav>
                                        <p:tav tm="100000">
                                          <p:val>
                                            <p:strVal val="#ppt_x"/>
                                          </p:val>
                                        </p:tav>
                                      </p:tavLst>
                                    </p:anim>
                                    <p:anim calcmode="lin" valueType="num">
                                      <p:cBhvr additive="base">
                                        <p:cTn id="1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anim calcmode="lin" valueType="num">
                                      <p:cBhvr additive="base">
                                        <p:cTn id="2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9" end="9"/>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anim calcmode="lin" valueType="num">
                                      <p:cBhvr additive="base">
                                        <p:cTn id="2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BFCE9-CCA7-B47C-DF9C-79088ECB9F13}"/>
              </a:ext>
            </a:extLst>
          </p:cNvPr>
          <p:cNvSpPr>
            <a:spLocks noGrp="1"/>
          </p:cNvSpPr>
          <p:nvPr>
            <p:ph type="title"/>
          </p:nvPr>
        </p:nvSpPr>
        <p:spPr/>
        <p:txBody>
          <a:bodyPr/>
          <a:lstStyle/>
          <a:p>
            <a:r>
              <a:rPr lang="de-CH" dirty="0"/>
              <a:t>Praktische Konsequenzen?</a:t>
            </a:r>
          </a:p>
        </p:txBody>
      </p:sp>
      <p:sp>
        <p:nvSpPr>
          <p:cNvPr id="3" name="Content Placeholder 2">
            <a:extLst>
              <a:ext uri="{FF2B5EF4-FFF2-40B4-BE49-F238E27FC236}">
                <a16:creationId xmlns:a16="http://schemas.microsoft.com/office/drawing/2014/main" id="{3F7E3F38-3336-767A-6371-F2EC6ADD4A65}"/>
              </a:ext>
            </a:extLst>
          </p:cNvPr>
          <p:cNvSpPr>
            <a:spLocks noGrp="1"/>
          </p:cNvSpPr>
          <p:nvPr>
            <p:ph idx="1"/>
          </p:nvPr>
        </p:nvSpPr>
        <p:spPr>
          <a:xfrm>
            <a:off x="516098" y="1093305"/>
            <a:ext cx="11159803" cy="4184089"/>
          </a:xfrm>
        </p:spPr>
        <p:txBody>
          <a:bodyPr/>
          <a:lstStyle/>
          <a:p>
            <a:r>
              <a:rPr lang="de-CH" b="1" dirty="0"/>
              <a:t>Ergebnisse von Untersuchungen</a:t>
            </a:r>
          </a:p>
          <a:p>
            <a:r>
              <a:rPr lang="de-CH" dirty="0"/>
              <a:t>Bei Whisky-Auktionen brachte die Darstellung «Lagerdauer» statt «Jahreszahl» ~9% höhere Preise.</a:t>
            </a:r>
          </a:p>
          <a:p>
            <a:r>
              <a:rPr lang="de-CH" dirty="0"/>
              <a:t>Bei Gebrauchtwagen (im Studiensetting) verdienten Verkäufer ~17% mehr, wenn sie statt dem «Alter» die Form «Erstzulassung XXXX» verwendeten.</a:t>
            </a:r>
          </a:p>
          <a:p>
            <a:endParaRPr lang="de-CH" sz="900" dirty="0"/>
          </a:p>
          <a:p>
            <a:pPr algn="ctr"/>
            <a:r>
              <a:rPr lang="de-CH" sz="2000" b="1" dirty="0"/>
              <a:t>Was nehme ich mit?</a:t>
            </a:r>
          </a:p>
          <a:p>
            <a:r>
              <a:rPr lang="de-CH" dirty="0"/>
              <a:t>Zeitangaben sind </a:t>
            </a:r>
            <a:r>
              <a:rPr lang="de-CH" b="1" dirty="0"/>
              <a:t>Deutungsrahmen</a:t>
            </a:r>
            <a:r>
              <a:rPr lang="de-CH" dirty="0"/>
              <a:t> – man kann damit Dringlichkeit/Modernität/Wert kommunikativ steuern (z.B.: bei Kredit-Laufzeit, im Verkauf, in Verhandlungen, bei politischen Entscheidungen, …).</a:t>
            </a:r>
          </a:p>
          <a:p>
            <a:r>
              <a:rPr lang="de-CH" dirty="0"/>
              <a:t>Wird etwas mit dem Alter besser, und ich will das unterstreichen, dann nutze ich «Anzahl Jahre». Wird es dagegen im Alter schlechter, dann nutze ich «Jahreszahlen». …und umgekehrt.</a:t>
            </a:r>
          </a:p>
          <a:p>
            <a:endParaRPr lang="de-CH" dirty="0"/>
          </a:p>
        </p:txBody>
      </p:sp>
      <p:sp>
        <p:nvSpPr>
          <p:cNvPr id="4" name="Slide Number Placeholder 3">
            <a:extLst>
              <a:ext uri="{FF2B5EF4-FFF2-40B4-BE49-F238E27FC236}">
                <a16:creationId xmlns:a16="http://schemas.microsoft.com/office/drawing/2014/main" id="{05F8E4D4-3BDC-BD30-7411-B45C84851986}"/>
              </a:ext>
            </a:extLst>
          </p:cNvPr>
          <p:cNvSpPr>
            <a:spLocks noGrp="1"/>
          </p:cNvSpPr>
          <p:nvPr>
            <p:ph type="sldNum" sz="quarter" idx="12"/>
          </p:nvPr>
        </p:nvSpPr>
        <p:spPr/>
        <p:txBody>
          <a:bodyPr/>
          <a:lstStyle/>
          <a:p>
            <a:fld id="{5A33CB2A-1702-4C1D-9CC4-8D472D39F19E}" type="slidenum">
              <a:rPr lang="en-US" smtClean="0"/>
              <a:t>33</a:t>
            </a:fld>
            <a:endParaRPr lang="en-US"/>
          </a:p>
        </p:txBody>
      </p:sp>
      <p:sp>
        <p:nvSpPr>
          <p:cNvPr id="5" name="Rectangle: Rounded Corners 4">
            <a:extLst>
              <a:ext uri="{FF2B5EF4-FFF2-40B4-BE49-F238E27FC236}">
                <a16:creationId xmlns:a16="http://schemas.microsoft.com/office/drawing/2014/main" id="{40A10A72-E7C1-F05D-9ACB-BFBA5310DA3A}"/>
              </a:ext>
            </a:extLst>
          </p:cNvPr>
          <p:cNvSpPr/>
          <p:nvPr/>
        </p:nvSpPr>
        <p:spPr>
          <a:xfrm>
            <a:off x="613954" y="5218929"/>
            <a:ext cx="10757263" cy="1320984"/>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de-CH" b="1" dirty="0"/>
              <a:t>Fun Fact</a:t>
            </a:r>
            <a:r>
              <a:rPr lang="de-CH" dirty="0"/>
              <a:t> </a:t>
            </a:r>
          </a:p>
          <a:p>
            <a:pPr algn="ctr"/>
            <a:r>
              <a:rPr lang="de-CH" dirty="0"/>
              <a:t>Spieler mit schmalen, einstelligen Nummern werden als schlanker, schwächer und kleiner angesehen. Die mit dicken, zweistelligen Nummern als grösser und stärker. </a:t>
            </a:r>
          </a:p>
          <a:p>
            <a:pPr algn="ctr"/>
            <a:r>
              <a:rPr lang="de-CH" dirty="0"/>
              <a:t>Ich nehme jetzt also z.B. die 86, 88, 89 für mein Trikot 😁</a:t>
            </a:r>
          </a:p>
        </p:txBody>
      </p:sp>
    </p:spTree>
    <p:extLst>
      <p:ext uri="{BB962C8B-B14F-4D97-AF65-F5344CB8AC3E}">
        <p14:creationId xmlns:p14="http://schemas.microsoft.com/office/powerpoint/2010/main" val="632849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9 Facts About the History of Sushi: A Beloved Japanese Dish | TheCollector">
            <a:extLst>
              <a:ext uri="{FF2B5EF4-FFF2-40B4-BE49-F238E27FC236}">
                <a16:creationId xmlns:a16="http://schemas.microsoft.com/office/drawing/2014/main" id="{5E6B3C96-8B3D-4A42-20D1-BB24BE332C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0968"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73DEB24-6DBF-0B5D-AFE1-6909E3CC2347}"/>
              </a:ext>
            </a:extLst>
          </p:cNvPr>
          <p:cNvSpPr>
            <a:spLocks noGrp="1"/>
          </p:cNvSpPr>
          <p:nvPr>
            <p:ph type="title"/>
          </p:nvPr>
        </p:nvSpPr>
        <p:spPr/>
        <p:txBody>
          <a:bodyPr/>
          <a:lstStyle/>
          <a:p>
            <a:endParaRPr lang="de-CH"/>
          </a:p>
        </p:txBody>
      </p:sp>
      <p:sp>
        <p:nvSpPr>
          <p:cNvPr id="8" name="Freeform: Shape 7">
            <a:extLst>
              <a:ext uri="{FF2B5EF4-FFF2-40B4-BE49-F238E27FC236}">
                <a16:creationId xmlns:a16="http://schemas.microsoft.com/office/drawing/2014/main" id="{61C344B2-56F0-9C69-F2A5-172EB4949800}"/>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rgbClr val="92D050"/>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1">
            <a:extLst>
              <a:ext uri="{FF2B5EF4-FFF2-40B4-BE49-F238E27FC236}">
                <a16:creationId xmlns:a16="http://schemas.microsoft.com/office/drawing/2014/main" id="{1D0C35A8-75C1-B556-0679-DC1B80AB0CC8}"/>
              </a:ext>
            </a:extLst>
          </p:cNvPr>
          <p:cNvSpPr txBox="1">
            <a:spLocks/>
          </p:cNvSpPr>
          <p:nvPr/>
        </p:nvSpPr>
        <p:spPr>
          <a:xfrm>
            <a:off x="6475956" y="6034208"/>
            <a:ext cx="5195234" cy="635582"/>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a:lstStyle>
          <a:p>
            <a:pPr algn="r">
              <a:lnSpc>
                <a:spcPct val="120000"/>
              </a:lnSpc>
            </a:pPr>
            <a:r>
              <a:rPr lang="en-US" dirty="0"/>
              <a:t>Sushi</a:t>
            </a:r>
            <a:endParaRPr lang="de-CH" dirty="0"/>
          </a:p>
        </p:txBody>
      </p:sp>
      <p:sp>
        <p:nvSpPr>
          <p:cNvPr id="7" name="Subtitle 2">
            <a:extLst>
              <a:ext uri="{FF2B5EF4-FFF2-40B4-BE49-F238E27FC236}">
                <a16:creationId xmlns:a16="http://schemas.microsoft.com/office/drawing/2014/main" id="{EAED93FF-1F8A-16A8-6EED-6BE8C95371DB}"/>
              </a:ext>
            </a:extLst>
          </p:cNvPr>
          <p:cNvSpPr txBox="1">
            <a:spLocks/>
          </p:cNvSpPr>
          <p:nvPr/>
        </p:nvSpPr>
        <p:spPr>
          <a:xfrm>
            <a:off x="8731187" y="4099446"/>
            <a:ext cx="3018903" cy="1956278"/>
          </a:xfrm>
          <a:prstGeom prst="rect">
            <a:avLst/>
          </a:prstGeom>
        </p:spPr>
        <p:txBody>
          <a:bodyPr vert="horz" lIns="91440" tIns="45720" rIns="91440" bIns="45720" rtlCol="0" anchor="b">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US" sz="3200" dirty="0"/>
              <a:t>Eine </a:t>
            </a:r>
            <a:r>
              <a:rPr lang="en-US" sz="3200" dirty="0" err="1"/>
              <a:t>kurze</a:t>
            </a:r>
            <a:r>
              <a:rPr lang="en-US" sz="3200" dirty="0"/>
              <a:t> </a:t>
            </a:r>
            <a:r>
              <a:rPr lang="en-US" sz="3200" dirty="0" err="1"/>
              <a:t>Geschichte</a:t>
            </a:r>
            <a:r>
              <a:rPr lang="en-US" sz="3200" dirty="0"/>
              <a:t> des</a:t>
            </a:r>
          </a:p>
        </p:txBody>
      </p:sp>
    </p:spTree>
    <p:extLst>
      <p:ext uri="{BB962C8B-B14F-4D97-AF65-F5344CB8AC3E}">
        <p14:creationId xmlns:p14="http://schemas.microsoft.com/office/powerpoint/2010/main" val="26458680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E2616-F28E-9E90-51A3-16CADAB3845B}"/>
              </a:ext>
            </a:extLst>
          </p:cNvPr>
          <p:cNvSpPr>
            <a:spLocks noGrp="1"/>
          </p:cNvSpPr>
          <p:nvPr>
            <p:ph type="title"/>
          </p:nvPr>
        </p:nvSpPr>
        <p:spPr/>
        <p:txBody>
          <a:bodyPr/>
          <a:lstStyle/>
          <a:p>
            <a:r>
              <a:rPr lang="de-CH" dirty="0"/>
              <a:t>Es war einmal im 6. Jahrhundert in China…</a:t>
            </a:r>
          </a:p>
        </p:txBody>
      </p:sp>
      <p:sp>
        <p:nvSpPr>
          <p:cNvPr id="3" name="Content Placeholder 2">
            <a:extLst>
              <a:ext uri="{FF2B5EF4-FFF2-40B4-BE49-F238E27FC236}">
                <a16:creationId xmlns:a16="http://schemas.microsoft.com/office/drawing/2014/main" id="{89426086-2BFE-AFDE-77E1-18662511633C}"/>
              </a:ext>
            </a:extLst>
          </p:cNvPr>
          <p:cNvSpPr>
            <a:spLocks noGrp="1"/>
          </p:cNvSpPr>
          <p:nvPr>
            <p:ph idx="1"/>
          </p:nvPr>
        </p:nvSpPr>
        <p:spPr>
          <a:xfrm>
            <a:off x="516098" y="1093305"/>
            <a:ext cx="7287299" cy="1256356"/>
          </a:xfrm>
        </p:spPr>
        <p:txBody>
          <a:bodyPr/>
          <a:lstStyle/>
          <a:p>
            <a:r>
              <a:rPr lang="de-CH" dirty="0"/>
              <a:t>Bevor Kühlschrank und Eis unser Konsumverhalten revolutionierten war die Konservierung existenziell für die Lebensmittelversorgung.</a:t>
            </a:r>
          </a:p>
          <a:p>
            <a:r>
              <a:rPr lang="de-CH" dirty="0"/>
              <a:t>In Südostasien und China wurde eine neue Konservierungstechnik entwickelt:</a:t>
            </a:r>
          </a:p>
          <a:p>
            <a:r>
              <a:rPr lang="de-CH" dirty="0"/>
              <a:t>Fisch wurde mit Hilfe von Reis milchsauer fermentiert. </a:t>
            </a:r>
          </a:p>
          <a:p>
            <a:pPr marL="898525" indent="-898525"/>
            <a:r>
              <a:rPr lang="de-CH" dirty="0"/>
              <a:t>1. Jahr:	Fisch wird in Salz eingelegt</a:t>
            </a:r>
          </a:p>
          <a:p>
            <a:pPr marL="898525" indent="-898525"/>
            <a:r>
              <a:rPr lang="de-CH" dirty="0"/>
              <a:t>2. Jahr:	Fisch wird gewaschen und in leicht gekochten Reis eingelegt</a:t>
            </a:r>
          </a:p>
          <a:p>
            <a:r>
              <a:rPr lang="de-CH" dirty="0"/>
              <a:t>Im Zentrum der Technik stand der Reis, nicht der Fisch. Es handelte sich also um eine Reis-Technologie.</a:t>
            </a:r>
          </a:p>
          <a:p>
            <a:r>
              <a:rPr lang="de-CH" dirty="0"/>
              <a:t>Ein Indikator dafür? Das Wort «Sushi» bedeutet in seinen Ursprüngen «sauer» und nicht «Fisch»</a:t>
            </a:r>
          </a:p>
          <a:p>
            <a:r>
              <a:rPr lang="de-CH" dirty="0"/>
              <a:t>Das Ergebnis hatte einen sehr intensiven Geruch. Würde einem heute so etwas als «Sushi» serviert, würde man es zurückgehen lassen.</a:t>
            </a:r>
          </a:p>
        </p:txBody>
      </p:sp>
      <p:pic>
        <p:nvPicPr>
          <p:cNvPr id="5" name="Picture 4">
            <a:extLst>
              <a:ext uri="{FF2B5EF4-FFF2-40B4-BE49-F238E27FC236}">
                <a16:creationId xmlns:a16="http://schemas.microsoft.com/office/drawing/2014/main" id="{87D22996-B40F-DB00-24A9-2900FC1109A5}"/>
              </a:ext>
            </a:extLst>
          </p:cNvPr>
          <p:cNvPicPr>
            <a:picLocks noChangeAspect="1"/>
          </p:cNvPicPr>
          <p:nvPr/>
        </p:nvPicPr>
        <p:blipFill>
          <a:blip r:embed="rId2"/>
          <a:stretch>
            <a:fillRect/>
          </a:stretch>
        </p:blipFill>
        <p:spPr>
          <a:xfrm>
            <a:off x="8074618" y="4117367"/>
            <a:ext cx="3494867" cy="2326271"/>
          </a:xfrm>
          <a:prstGeom prst="rect">
            <a:avLst/>
          </a:prstGeom>
        </p:spPr>
      </p:pic>
      <p:pic>
        <p:nvPicPr>
          <p:cNvPr id="7" name="Picture 6">
            <a:extLst>
              <a:ext uri="{FF2B5EF4-FFF2-40B4-BE49-F238E27FC236}">
                <a16:creationId xmlns:a16="http://schemas.microsoft.com/office/drawing/2014/main" id="{8E1B2EBA-717B-2703-D017-846528F81625}"/>
              </a:ext>
            </a:extLst>
          </p:cNvPr>
          <p:cNvPicPr>
            <a:picLocks noChangeAspect="1"/>
          </p:cNvPicPr>
          <p:nvPr/>
        </p:nvPicPr>
        <p:blipFill>
          <a:blip r:embed="rId3"/>
          <a:stretch>
            <a:fillRect/>
          </a:stretch>
        </p:blipFill>
        <p:spPr>
          <a:xfrm>
            <a:off x="8074618" y="947173"/>
            <a:ext cx="3494868" cy="2748328"/>
          </a:xfrm>
          <a:prstGeom prst="rect">
            <a:avLst/>
          </a:prstGeom>
        </p:spPr>
      </p:pic>
    </p:spTree>
    <p:extLst>
      <p:ext uri="{BB962C8B-B14F-4D97-AF65-F5344CB8AC3E}">
        <p14:creationId xmlns:p14="http://schemas.microsoft.com/office/powerpoint/2010/main" val="3986977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anim calcmode="lin" valueType="num">
                                      <p:cBhvr additive="base">
                                        <p:cTn id="1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anim calcmode="lin" valueType="num">
                                      <p:cBhvr additive="base">
                                        <p:cTn id="1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8527E-1B79-CDD9-65D2-85F75CD68D02}"/>
              </a:ext>
            </a:extLst>
          </p:cNvPr>
          <p:cNvSpPr>
            <a:spLocks noGrp="1"/>
          </p:cNvSpPr>
          <p:nvPr>
            <p:ph type="title"/>
          </p:nvPr>
        </p:nvSpPr>
        <p:spPr/>
        <p:txBody>
          <a:bodyPr/>
          <a:lstStyle/>
          <a:p>
            <a:r>
              <a:rPr lang="de-CH" dirty="0"/>
              <a:t>…und dann in Japan</a:t>
            </a:r>
          </a:p>
        </p:txBody>
      </p:sp>
      <p:sp>
        <p:nvSpPr>
          <p:cNvPr id="3" name="Content Placeholder 2">
            <a:extLst>
              <a:ext uri="{FF2B5EF4-FFF2-40B4-BE49-F238E27FC236}">
                <a16:creationId xmlns:a16="http://schemas.microsoft.com/office/drawing/2014/main" id="{3F7A56DC-D99A-31EE-CD62-0FECF79F99AD}"/>
              </a:ext>
            </a:extLst>
          </p:cNvPr>
          <p:cNvSpPr>
            <a:spLocks noGrp="1"/>
          </p:cNvSpPr>
          <p:nvPr>
            <p:ph idx="1"/>
          </p:nvPr>
        </p:nvSpPr>
        <p:spPr>
          <a:xfrm>
            <a:off x="516099" y="1093305"/>
            <a:ext cx="8170702" cy="5220684"/>
          </a:xfrm>
        </p:spPr>
        <p:txBody>
          <a:bodyPr/>
          <a:lstStyle/>
          <a:p>
            <a:r>
              <a:rPr lang="de-CH" dirty="0"/>
              <a:t>In China verliert sich die Konservierungsmethode. </a:t>
            </a:r>
          </a:p>
          <a:p>
            <a:r>
              <a:rPr lang="de-CH" dirty="0"/>
              <a:t>Japan behält sie und erzeugt «</a:t>
            </a:r>
            <a:r>
              <a:rPr lang="de-CH" dirty="0" err="1"/>
              <a:t>Funazushi</a:t>
            </a:r>
            <a:r>
              <a:rPr lang="de-CH" dirty="0"/>
              <a:t>» seit mehreren Jahrhunderten nur aus einem Fisch aus dem </a:t>
            </a:r>
            <a:r>
              <a:rPr lang="de-CH" dirty="0" err="1"/>
              <a:t>Biwa</a:t>
            </a:r>
            <a:r>
              <a:rPr lang="de-CH" dirty="0"/>
              <a:t>-See, dem «</a:t>
            </a:r>
            <a:r>
              <a:rPr lang="de-CH" dirty="0" err="1"/>
              <a:t>Nigoro</a:t>
            </a:r>
            <a:r>
              <a:rPr lang="de-CH" dirty="0"/>
              <a:t>-Buna», einer Karausche.</a:t>
            </a:r>
          </a:p>
          <a:p>
            <a:r>
              <a:rPr lang="de-CH" dirty="0"/>
              <a:t>Der Reis wird dabei zu einem säuerlichen Brei und weggeworfen.</a:t>
            </a:r>
          </a:p>
          <a:p>
            <a:r>
              <a:rPr lang="de-CH" dirty="0" err="1"/>
              <a:t>Funazushi</a:t>
            </a:r>
            <a:r>
              <a:rPr lang="de-CH" dirty="0"/>
              <a:t> wurde so wertvoll, dass es als Währung verwendet wurde.</a:t>
            </a:r>
          </a:p>
          <a:p>
            <a:endParaRPr lang="de-CH" dirty="0"/>
          </a:p>
          <a:p>
            <a:r>
              <a:rPr lang="de-CH" sz="2000" b="1" dirty="0"/>
              <a:t>Im Mittelalter (13. Jhd.) kam dann die erste «Revolution»</a:t>
            </a:r>
          </a:p>
          <a:p>
            <a:r>
              <a:rPr lang="de-CH" dirty="0"/>
              <a:t>Im Rahmen der «</a:t>
            </a:r>
            <a:r>
              <a:rPr lang="de-CH" dirty="0" err="1"/>
              <a:t>Motainai</a:t>
            </a:r>
            <a:r>
              <a:rPr lang="de-CH" dirty="0"/>
              <a:t>-Philosophie», die im Kern gegen Verschwendung jeder Art zielt, wurde der Fokus gewechselt.</a:t>
            </a:r>
          </a:p>
          <a:p>
            <a:r>
              <a:rPr lang="de-CH" dirty="0"/>
              <a:t>Reis wird jetzt als Bestandteil des Essens bewahrt und nicht mehr nur als Fermentationsmittel angesehen und die Fermentierungs-Zeit verkürzt.</a:t>
            </a:r>
          </a:p>
          <a:p>
            <a:r>
              <a:rPr lang="de-CH" dirty="0"/>
              <a:t>Zur Verkürzung der Fermentation wurde vor allem Sake eingesetzt.</a:t>
            </a:r>
          </a:p>
        </p:txBody>
      </p:sp>
      <p:sp>
        <p:nvSpPr>
          <p:cNvPr id="4" name="Slide Number Placeholder 3">
            <a:extLst>
              <a:ext uri="{FF2B5EF4-FFF2-40B4-BE49-F238E27FC236}">
                <a16:creationId xmlns:a16="http://schemas.microsoft.com/office/drawing/2014/main" id="{F9390769-B0D8-A344-ECEE-9748B1073231}"/>
              </a:ext>
            </a:extLst>
          </p:cNvPr>
          <p:cNvSpPr>
            <a:spLocks noGrp="1"/>
          </p:cNvSpPr>
          <p:nvPr>
            <p:ph type="sldNum" sz="quarter" idx="12"/>
          </p:nvPr>
        </p:nvSpPr>
        <p:spPr/>
        <p:txBody>
          <a:bodyPr/>
          <a:lstStyle/>
          <a:p>
            <a:fld id="{5A33CB2A-1702-4C1D-9CC4-8D472D39F19E}" type="slidenum">
              <a:rPr lang="en-US" smtClean="0"/>
              <a:t>36</a:t>
            </a:fld>
            <a:endParaRPr lang="en-US"/>
          </a:p>
        </p:txBody>
      </p:sp>
      <p:pic>
        <p:nvPicPr>
          <p:cNvPr id="4098" name="Picture 2">
            <a:extLst>
              <a:ext uri="{FF2B5EF4-FFF2-40B4-BE49-F238E27FC236}">
                <a16:creationId xmlns:a16="http://schemas.microsoft.com/office/drawing/2014/main" id="{87ABA997-DB06-3A1F-5FCE-3EC7CEBFD1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86801" y="1251387"/>
            <a:ext cx="28575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mmm! Another delicious dish, #Namanare! According to the Japanese, it is  is a dish composed of partially raw fish wrapped in rice, another  fascinating recipe!">
            <a:extLst>
              <a:ext uri="{FF2B5EF4-FFF2-40B4-BE49-F238E27FC236}">
                <a16:creationId xmlns:a16="http://schemas.microsoft.com/office/drawing/2014/main" id="{0889124B-3E0D-A9F9-AE56-1CA089DB3A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6801" y="4042577"/>
            <a:ext cx="2857500" cy="1750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0081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anim calcmode="lin" valueType="num">
                                      <p:cBhvr additive="base">
                                        <p:cTn id="1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100"/>
                                        </p:tgtEl>
                                        <p:attrNameLst>
                                          <p:attrName>style.visibility</p:attrName>
                                        </p:attrNameLst>
                                      </p:cBhvr>
                                      <p:to>
                                        <p:strVal val="visible"/>
                                      </p:to>
                                    </p:set>
                                    <p:anim calcmode="lin" valueType="num">
                                      <p:cBhvr additive="base">
                                        <p:cTn id="23" dur="500" fill="hold"/>
                                        <p:tgtEl>
                                          <p:spTgt spid="4100"/>
                                        </p:tgtEl>
                                        <p:attrNameLst>
                                          <p:attrName>ppt_x</p:attrName>
                                        </p:attrNameLst>
                                      </p:cBhvr>
                                      <p:tavLst>
                                        <p:tav tm="0">
                                          <p:val>
                                            <p:strVal val="#ppt_x"/>
                                          </p:val>
                                        </p:tav>
                                        <p:tav tm="100000">
                                          <p:val>
                                            <p:strVal val="#ppt_x"/>
                                          </p:val>
                                        </p:tav>
                                      </p:tavLst>
                                    </p:anim>
                                    <p:anim calcmode="lin" valueType="num">
                                      <p:cBhvr additive="base">
                                        <p:cTn id="24" dur="500" fill="hold"/>
                                        <p:tgtEl>
                                          <p:spTgt spid="410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1D519-4A6E-7455-CC72-A8F5F8557C90}"/>
              </a:ext>
            </a:extLst>
          </p:cNvPr>
          <p:cNvSpPr>
            <a:spLocks noGrp="1"/>
          </p:cNvSpPr>
          <p:nvPr>
            <p:ph type="title"/>
          </p:nvPr>
        </p:nvSpPr>
        <p:spPr/>
        <p:txBody>
          <a:bodyPr/>
          <a:lstStyle/>
          <a:p>
            <a:r>
              <a:rPr lang="de-CH" dirty="0"/>
              <a:t>Die «Revolutionen» gehen weiter</a:t>
            </a:r>
          </a:p>
        </p:txBody>
      </p:sp>
      <p:sp>
        <p:nvSpPr>
          <p:cNvPr id="3" name="Content Placeholder 2">
            <a:extLst>
              <a:ext uri="{FF2B5EF4-FFF2-40B4-BE49-F238E27FC236}">
                <a16:creationId xmlns:a16="http://schemas.microsoft.com/office/drawing/2014/main" id="{3A3E6FD6-4FE5-8FE1-5B98-4A56FF5A21D8}"/>
              </a:ext>
            </a:extLst>
          </p:cNvPr>
          <p:cNvSpPr>
            <a:spLocks noGrp="1"/>
          </p:cNvSpPr>
          <p:nvPr>
            <p:ph idx="1"/>
          </p:nvPr>
        </p:nvSpPr>
        <p:spPr>
          <a:xfrm>
            <a:off x="516098" y="1093305"/>
            <a:ext cx="8364431" cy="5220684"/>
          </a:xfrm>
        </p:spPr>
        <p:txBody>
          <a:bodyPr/>
          <a:lstStyle/>
          <a:p>
            <a:r>
              <a:rPr lang="de-CH" dirty="0"/>
              <a:t>In der Edo-Periode (frühes 19. Jhd.) wurde der Sake durch Essig ersetzt und damit die Reis-Säuerung bzw. Fermentierung simuliert.</a:t>
            </a:r>
          </a:p>
          <a:p>
            <a:r>
              <a:rPr lang="de-CH" dirty="0"/>
              <a:t>Zu der Zeit wurde durch </a:t>
            </a:r>
            <a:r>
              <a:rPr lang="de-CH" dirty="0" err="1"/>
              <a:t>Hanaya</a:t>
            </a:r>
            <a:r>
              <a:rPr lang="de-CH" dirty="0"/>
              <a:t> Yohei auch die Nigiri-Technik entwickelt – Fisch und Reis werden in der Hand verbunden. Aus Monaten wird eine Minute!</a:t>
            </a:r>
          </a:p>
          <a:p>
            <a:r>
              <a:rPr lang="de-CH" dirty="0"/>
              <a:t>Aber… dieses Nigiri war gross (ganze Mahlzeit), fettig, Street Food und v.a. für Arbeiter gedacht. Wasabi dient vor allem als Geruchs-/</a:t>
            </a:r>
            <a:r>
              <a:rPr lang="de-CH" dirty="0" err="1"/>
              <a:t>Geschmacksüberdecker</a:t>
            </a:r>
            <a:r>
              <a:rPr lang="de-CH" dirty="0"/>
              <a:t> für minderwertigen Fisch.</a:t>
            </a:r>
          </a:p>
          <a:p>
            <a:endParaRPr lang="de-CH" dirty="0"/>
          </a:p>
          <a:p>
            <a:r>
              <a:rPr lang="de-CH" sz="2000" b="1" dirty="0"/>
              <a:t>Die Grössen-»Revolution»</a:t>
            </a:r>
          </a:p>
          <a:p>
            <a:r>
              <a:rPr lang="de-CH" dirty="0"/>
              <a:t>Nach dem Krieg 1947 war Reisverkauf in Restaurants verboten </a:t>
            </a:r>
            <a:br>
              <a:rPr lang="de-CH" dirty="0"/>
            </a:br>
            <a:r>
              <a:rPr lang="de-CH" dirty="0"/>
              <a:t>=&gt; Trick: Man brachte eine Tasse Reis und erhielt dafür 10 Nigiri. Somit war </a:t>
            </a:r>
            <a:br>
              <a:rPr lang="de-CH" dirty="0"/>
            </a:br>
            <a:r>
              <a:rPr lang="de-CH" dirty="0"/>
              <a:t>das Arbeitsleistung und keine Ware.</a:t>
            </a:r>
          </a:p>
          <a:p>
            <a:r>
              <a:rPr lang="de-CH" dirty="0"/>
              <a:t>Als Konsequenz bekamen Nigiri die heute bekannte (kleine) Grösse.</a:t>
            </a:r>
          </a:p>
        </p:txBody>
      </p:sp>
      <p:sp>
        <p:nvSpPr>
          <p:cNvPr id="4" name="Slide Number Placeholder 3">
            <a:extLst>
              <a:ext uri="{FF2B5EF4-FFF2-40B4-BE49-F238E27FC236}">
                <a16:creationId xmlns:a16="http://schemas.microsoft.com/office/drawing/2014/main" id="{B54DDE8F-9DD6-E517-B094-5E6EA5E9111F}"/>
              </a:ext>
            </a:extLst>
          </p:cNvPr>
          <p:cNvSpPr>
            <a:spLocks noGrp="1"/>
          </p:cNvSpPr>
          <p:nvPr>
            <p:ph type="sldNum" sz="quarter" idx="12"/>
          </p:nvPr>
        </p:nvSpPr>
        <p:spPr/>
        <p:txBody>
          <a:bodyPr/>
          <a:lstStyle/>
          <a:p>
            <a:fld id="{5A33CB2A-1702-4C1D-9CC4-8D472D39F19E}" type="slidenum">
              <a:rPr lang="en-US" smtClean="0"/>
              <a:t>37</a:t>
            </a:fld>
            <a:endParaRPr lang="en-US"/>
          </a:p>
        </p:txBody>
      </p:sp>
      <p:pic>
        <p:nvPicPr>
          <p:cNvPr id="5122" name="Picture 2" descr="undefined">
            <a:extLst>
              <a:ext uri="{FF2B5EF4-FFF2-40B4-BE49-F238E27FC236}">
                <a16:creationId xmlns:a16="http://schemas.microsoft.com/office/drawing/2014/main" id="{5F067F7C-3B41-FB11-8071-2146402651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18076" y="640080"/>
            <a:ext cx="19050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Sushi nigiri">
            <a:extLst>
              <a:ext uri="{FF2B5EF4-FFF2-40B4-BE49-F238E27FC236}">
                <a16:creationId xmlns:a16="http://schemas.microsoft.com/office/drawing/2014/main" id="{15CDDD75-9DC7-2B22-4036-1748067890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3601" y="3487118"/>
            <a:ext cx="3531848" cy="29028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7519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anim calcmode="lin" valueType="num">
                                      <p:cBhvr additive="base">
                                        <p:cTn id="1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 calcmode="lin" valueType="num">
                                      <p:cBhvr additive="base">
                                        <p:cTn id="1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5124"/>
                                        </p:tgtEl>
                                        <p:attrNameLst>
                                          <p:attrName>style.visibility</p:attrName>
                                        </p:attrNameLst>
                                      </p:cBhvr>
                                      <p:to>
                                        <p:strVal val="visible"/>
                                      </p:to>
                                    </p:set>
                                    <p:anim calcmode="lin" valueType="num">
                                      <p:cBhvr additive="base">
                                        <p:cTn id="21" dur="500" fill="hold"/>
                                        <p:tgtEl>
                                          <p:spTgt spid="5124"/>
                                        </p:tgtEl>
                                        <p:attrNameLst>
                                          <p:attrName>ppt_x</p:attrName>
                                        </p:attrNameLst>
                                      </p:cBhvr>
                                      <p:tavLst>
                                        <p:tav tm="0">
                                          <p:val>
                                            <p:strVal val="#ppt_x"/>
                                          </p:val>
                                        </p:tav>
                                        <p:tav tm="100000">
                                          <p:val>
                                            <p:strVal val="#ppt_x"/>
                                          </p:val>
                                        </p:tav>
                                      </p:tavLst>
                                    </p:anim>
                                    <p:anim calcmode="lin" valueType="num">
                                      <p:cBhvr additive="base">
                                        <p:cTn id="22" dur="500" fill="hold"/>
                                        <p:tgtEl>
                                          <p:spTgt spid="51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3E59E-EBD6-BE40-E34C-17666CD5B78B}"/>
              </a:ext>
            </a:extLst>
          </p:cNvPr>
          <p:cNvSpPr>
            <a:spLocks noGrp="1"/>
          </p:cNvSpPr>
          <p:nvPr>
            <p:ph type="title"/>
          </p:nvPr>
        </p:nvSpPr>
        <p:spPr/>
        <p:txBody>
          <a:bodyPr/>
          <a:lstStyle/>
          <a:p>
            <a:r>
              <a:rPr lang="de-CH" dirty="0"/>
              <a:t>Die «Revolutionen» gehen weiter</a:t>
            </a:r>
          </a:p>
        </p:txBody>
      </p:sp>
      <p:sp>
        <p:nvSpPr>
          <p:cNvPr id="3" name="Content Placeholder 2">
            <a:extLst>
              <a:ext uri="{FF2B5EF4-FFF2-40B4-BE49-F238E27FC236}">
                <a16:creationId xmlns:a16="http://schemas.microsoft.com/office/drawing/2014/main" id="{5C5B0A8E-58CB-502F-BFC0-B1EAD36CC653}"/>
              </a:ext>
            </a:extLst>
          </p:cNvPr>
          <p:cNvSpPr>
            <a:spLocks noGrp="1"/>
          </p:cNvSpPr>
          <p:nvPr>
            <p:ph idx="1"/>
          </p:nvPr>
        </p:nvSpPr>
        <p:spPr>
          <a:xfrm>
            <a:off x="516098" y="1093305"/>
            <a:ext cx="7372539" cy="5220684"/>
          </a:xfrm>
        </p:spPr>
        <p:txBody>
          <a:bodyPr/>
          <a:lstStyle/>
          <a:p>
            <a:r>
              <a:rPr lang="de-CH" sz="2000" b="1" dirty="0"/>
              <a:t>Die Industrielle «Revolution»</a:t>
            </a:r>
          </a:p>
          <a:p>
            <a:r>
              <a:rPr lang="de-CH" dirty="0"/>
              <a:t>Bereits 1958 erfand </a:t>
            </a:r>
            <a:r>
              <a:rPr lang="de-CH" dirty="0" err="1"/>
              <a:t>Yoshiaki</a:t>
            </a:r>
            <a:r>
              <a:rPr lang="de-CH" dirty="0"/>
              <a:t> </a:t>
            </a:r>
            <a:r>
              <a:rPr lang="de-CH" dirty="0" err="1"/>
              <a:t>Shiraishi</a:t>
            </a:r>
            <a:r>
              <a:rPr lang="de-CH" dirty="0"/>
              <a:t> das Förderband im Restaurant nach dem Vorbild einer Bierabfüllanlage.</a:t>
            </a:r>
          </a:p>
          <a:p>
            <a:r>
              <a:rPr lang="de-CH" dirty="0"/>
              <a:t>Das sparte Personal, beschleunigte das Essen, erhöhte den Durchsatz an Gästen und bezahlt wurde nach den leeren Tellern am Platz.</a:t>
            </a:r>
          </a:p>
          <a:p>
            <a:r>
              <a:rPr lang="de-CH" dirty="0"/>
              <a:t>Sushi wurde billiger und schneller und zum Familien-Event.</a:t>
            </a:r>
          </a:p>
          <a:p>
            <a:endParaRPr lang="de-CH" dirty="0"/>
          </a:p>
          <a:p>
            <a:r>
              <a:rPr lang="de-CH" sz="2000" b="1" dirty="0"/>
              <a:t>Die globale «Revolution»</a:t>
            </a:r>
          </a:p>
          <a:p>
            <a:r>
              <a:rPr lang="de-CH" dirty="0"/>
              <a:t>Amerikaner mochten das Nori nicht, das Algenpapier, in das Maki-Sushi gewickelt sind und zur Stabilität benötigt wird. Also wurde das Verfahren herumgedreht und das Nori-Blatt im Inneren versteckt.</a:t>
            </a:r>
          </a:p>
          <a:p>
            <a:r>
              <a:rPr lang="de-CH" dirty="0"/>
              <a:t>Die California Roll / </a:t>
            </a:r>
            <a:r>
              <a:rPr lang="de-CH" dirty="0" err="1"/>
              <a:t>Uramaki</a:t>
            </a:r>
            <a:r>
              <a:rPr lang="de-CH" dirty="0"/>
              <a:t> wurde erfunden!</a:t>
            </a:r>
          </a:p>
        </p:txBody>
      </p:sp>
      <p:sp>
        <p:nvSpPr>
          <p:cNvPr id="4" name="Slide Number Placeholder 3">
            <a:extLst>
              <a:ext uri="{FF2B5EF4-FFF2-40B4-BE49-F238E27FC236}">
                <a16:creationId xmlns:a16="http://schemas.microsoft.com/office/drawing/2014/main" id="{7C0D63D7-1D4B-59BA-16B1-D3516B5488F2}"/>
              </a:ext>
            </a:extLst>
          </p:cNvPr>
          <p:cNvSpPr>
            <a:spLocks noGrp="1"/>
          </p:cNvSpPr>
          <p:nvPr>
            <p:ph type="sldNum" sz="quarter" idx="12"/>
          </p:nvPr>
        </p:nvSpPr>
        <p:spPr/>
        <p:txBody>
          <a:bodyPr/>
          <a:lstStyle/>
          <a:p>
            <a:fld id="{5A33CB2A-1702-4C1D-9CC4-8D472D39F19E}" type="slidenum">
              <a:rPr lang="en-US" smtClean="0"/>
              <a:t>38</a:t>
            </a:fld>
            <a:endParaRPr lang="en-US"/>
          </a:p>
        </p:txBody>
      </p:sp>
      <p:pic>
        <p:nvPicPr>
          <p:cNvPr id="6146" name="Picture 2" descr="Nov. 22 is #Kaitenzushi Day🍣, celebrating the unique #sushi system that  turned raw seafood around! Inspired by a beer factory conveyor belt, in  1958 Genroku Industry Co., Ltd. founder SHIRAISHI Yoshiaki made">
            <a:extLst>
              <a:ext uri="{FF2B5EF4-FFF2-40B4-BE49-F238E27FC236}">
                <a16:creationId xmlns:a16="http://schemas.microsoft.com/office/drawing/2014/main" id="{5805776F-00AD-0BBA-E003-E610F4D0152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038"/>
          <a:stretch>
            <a:fillRect/>
          </a:stretch>
        </p:blipFill>
        <p:spPr bwMode="auto">
          <a:xfrm>
            <a:off x="8063755" y="1093305"/>
            <a:ext cx="3755640" cy="297962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California Rolls">
            <a:extLst>
              <a:ext uri="{FF2B5EF4-FFF2-40B4-BE49-F238E27FC236}">
                <a16:creationId xmlns:a16="http://schemas.microsoft.com/office/drawing/2014/main" id="{E899189C-DA97-03CD-38BC-866C005845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6299" y="3508633"/>
            <a:ext cx="2979630" cy="29796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0924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anim calcmode="lin" valueType="num">
                                      <p:cBhvr additive="base">
                                        <p:cTn id="1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anim calcmode="lin" valueType="num">
                                      <p:cBhvr additive="base">
                                        <p:cTn id="1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148"/>
                                        </p:tgtEl>
                                        <p:attrNameLst>
                                          <p:attrName>style.visibility</p:attrName>
                                        </p:attrNameLst>
                                      </p:cBhvr>
                                      <p:to>
                                        <p:strVal val="visible"/>
                                      </p:to>
                                    </p:set>
                                    <p:anim calcmode="lin" valueType="num">
                                      <p:cBhvr additive="base">
                                        <p:cTn id="19" dur="500" fill="hold"/>
                                        <p:tgtEl>
                                          <p:spTgt spid="6148"/>
                                        </p:tgtEl>
                                        <p:attrNameLst>
                                          <p:attrName>ppt_x</p:attrName>
                                        </p:attrNameLst>
                                      </p:cBhvr>
                                      <p:tavLst>
                                        <p:tav tm="0">
                                          <p:val>
                                            <p:strVal val="#ppt_x"/>
                                          </p:val>
                                        </p:tav>
                                        <p:tav tm="100000">
                                          <p:val>
                                            <p:strVal val="#ppt_x"/>
                                          </p:val>
                                        </p:tav>
                                      </p:tavLst>
                                    </p:anim>
                                    <p:anim calcmode="lin" valueType="num">
                                      <p:cBhvr additive="base">
                                        <p:cTn id="20" dur="500" fill="hold"/>
                                        <p:tgtEl>
                                          <p:spTgt spid="614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46DA5-B870-1AD4-84DA-C48D7783A5F8}"/>
              </a:ext>
            </a:extLst>
          </p:cNvPr>
          <p:cNvSpPr>
            <a:spLocks noGrp="1"/>
          </p:cNvSpPr>
          <p:nvPr>
            <p:ph type="title"/>
          </p:nvPr>
        </p:nvSpPr>
        <p:spPr/>
        <p:txBody>
          <a:bodyPr/>
          <a:lstStyle/>
          <a:p>
            <a:r>
              <a:rPr lang="de-CH" dirty="0"/>
              <a:t>Weitere Fun Facts</a:t>
            </a:r>
          </a:p>
        </p:txBody>
      </p:sp>
      <p:sp>
        <p:nvSpPr>
          <p:cNvPr id="3" name="Content Placeholder 2">
            <a:extLst>
              <a:ext uri="{FF2B5EF4-FFF2-40B4-BE49-F238E27FC236}">
                <a16:creationId xmlns:a16="http://schemas.microsoft.com/office/drawing/2014/main" id="{54C50564-3429-F137-8C3B-D44B5F81E7C1}"/>
              </a:ext>
            </a:extLst>
          </p:cNvPr>
          <p:cNvSpPr>
            <a:spLocks noGrp="1"/>
          </p:cNvSpPr>
          <p:nvPr>
            <p:ph idx="1"/>
          </p:nvPr>
        </p:nvSpPr>
        <p:spPr>
          <a:xfrm>
            <a:off x="516099" y="1093305"/>
            <a:ext cx="7171060" cy="5220684"/>
          </a:xfrm>
        </p:spPr>
        <p:txBody>
          <a:bodyPr/>
          <a:lstStyle/>
          <a:p>
            <a:r>
              <a:rPr lang="de-CH" sz="2000" b="1" dirty="0"/>
              <a:t>Lachs auf Sushi</a:t>
            </a:r>
          </a:p>
          <a:p>
            <a:r>
              <a:rPr lang="de-CH" dirty="0"/>
              <a:t>Japaner assen keinen Lachs. Norwegen hatte aber viel davon. Also wurde in den 80ern und 90ern die  grosse Werbekampagne «Projekt Japan» gestartet.</a:t>
            </a:r>
          </a:p>
          <a:p>
            <a:r>
              <a:rPr lang="de-CH" dirty="0"/>
              <a:t>Seitdem ist Lachs weltweit der beliebteste Fisch auf Sushi!</a:t>
            </a:r>
          </a:p>
          <a:p>
            <a:endParaRPr lang="de-CH" dirty="0"/>
          </a:p>
          <a:p>
            <a:r>
              <a:rPr lang="de-CH" sz="2000" b="1" dirty="0"/>
              <a:t>Japan Airlines und der leere Rückflug</a:t>
            </a:r>
          </a:p>
          <a:p>
            <a:r>
              <a:rPr lang="de-CH" dirty="0"/>
              <a:t>Im Transportgeschäft ist jede Leerfahrt bzw. -flug ein Verlust. JAL suchte 1972 nach einer Möglichkeit etwas nach Japan zu fliegen.</a:t>
            </a:r>
          </a:p>
          <a:p>
            <a:r>
              <a:rPr lang="de-CH" dirty="0"/>
              <a:t>Sie entdeckten in Kanada «Abfall-Fisch», ein Blauflossen-Thunfisch, der von Sportfischern einfach weggeworfen wird.</a:t>
            </a:r>
          </a:p>
          <a:p>
            <a:r>
              <a:rPr lang="de-CH" dirty="0"/>
              <a:t>In Tokio erzeugte dieser Fisch Rekordpreise und war der Beginn des globalen Sushi-Handels.</a:t>
            </a:r>
          </a:p>
        </p:txBody>
      </p:sp>
      <p:sp>
        <p:nvSpPr>
          <p:cNvPr id="4" name="Slide Number Placeholder 3">
            <a:extLst>
              <a:ext uri="{FF2B5EF4-FFF2-40B4-BE49-F238E27FC236}">
                <a16:creationId xmlns:a16="http://schemas.microsoft.com/office/drawing/2014/main" id="{BF33BE63-5795-4355-C97D-35C0D04186D7}"/>
              </a:ext>
            </a:extLst>
          </p:cNvPr>
          <p:cNvSpPr>
            <a:spLocks noGrp="1"/>
          </p:cNvSpPr>
          <p:nvPr>
            <p:ph type="sldNum" sz="quarter" idx="12"/>
          </p:nvPr>
        </p:nvSpPr>
        <p:spPr/>
        <p:txBody>
          <a:bodyPr/>
          <a:lstStyle/>
          <a:p>
            <a:fld id="{5A33CB2A-1702-4C1D-9CC4-8D472D39F19E}" type="slidenum">
              <a:rPr lang="en-US" smtClean="0"/>
              <a:t>39</a:t>
            </a:fld>
            <a:endParaRPr lang="en-US"/>
          </a:p>
        </p:txBody>
      </p:sp>
      <p:pic>
        <p:nvPicPr>
          <p:cNvPr id="7170" name="Picture 2" descr="Nigiri-Sushi selber machen: Lachs-Nigiri | Rezept">
            <a:extLst>
              <a:ext uri="{FF2B5EF4-FFF2-40B4-BE49-F238E27FC236}">
                <a16:creationId xmlns:a16="http://schemas.microsoft.com/office/drawing/2014/main" id="{BBB91884-5907-87C4-6458-8510133124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89378" y="910424"/>
            <a:ext cx="4079282" cy="2719521"/>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Rätsel um Atlantik-Thunfische gelöst - wissenschaft.de">
            <a:extLst>
              <a:ext uri="{FF2B5EF4-FFF2-40B4-BE49-F238E27FC236}">
                <a16:creationId xmlns:a16="http://schemas.microsoft.com/office/drawing/2014/main" id="{C0AD7A61-24EA-A25A-E94C-DD8F2A391B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7989378" y="3731322"/>
            <a:ext cx="4079282" cy="271952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1010397F-BBB4-1304-A2B3-9DF744EED0F3}"/>
              </a:ext>
            </a:extLst>
          </p:cNvPr>
          <p:cNvPicPr>
            <a:picLocks noChangeAspect="1"/>
          </p:cNvPicPr>
          <p:nvPr/>
        </p:nvPicPr>
        <p:blipFill>
          <a:blip r:embed="rId4"/>
          <a:stretch>
            <a:fillRect/>
          </a:stretch>
        </p:blipFill>
        <p:spPr>
          <a:xfrm rot="1276057">
            <a:off x="3791116" y="363386"/>
            <a:ext cx="3635559" cy="29520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06832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7172"/>
                                        </p:tgtEl>
                                        <p:attrNameLst>
                                          <p:attrName>style.visibility</p:attrName>
                                        </p:attrNameLst>
                                      </p:cBhvr>
                                      <p:to>
                                        <p:strVal val="visible"/>
                                      </p:to>
                                    </p:set>
                                    <p:anim calcmode="lin" valueType="num">
                                      <p:cBhvr additive="base">
                                        <p:cTn id="33" dur="500" fill="hold"/>
                                        <p:tgtEl>
                                          <p:spTgt spid="7172"/>
                                        </p:tgtEl>
                                        <p:attrNameLst>
                                          <p:attrName>ppt_x</p:attrName>
                                        </p:attrNameLst>
                                      </p:cBhvr>
                                      <p:tavLst>
                                        <p:tav tm="0">
                                          <p:val>
                                            <p:strVal val="#ppt_x"/>
                                          </p:val>
                                        </p:tav>
                                        <p:tav tm="100000">
                                          <p:val>
                                            <p:strVal val="#ppt_x"/>
                                          </p:val>
                                        </p:tav>
                                      </p:tavLst>
                                    </p:anim>
                                    <p:anim calcmode="lin" valueType="num">
                                      <p:cBhvr additive="base">
                                        <p:cTn id="34"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7BAA2-177F-49A7-2CDF-421B9E0C31C6}"/>
              </a:ext>
            </a:extLst>
          </p:cNvPr>
          <p:cNvSpPr>
            <a:spLocks noGrp="1"/>
          </p:cNvSpPr>
          <p:nvPr>
            <p:ph type="title"/>
          </p:nvPr>
        </p:nvSpPr>
        <p:spPr/>
        <p:txBody>
          <a:bodyPr/>
          <a:lstStyle/>
          <a:p>
            <a:r>
              <a:rPr lang="de-CH" dirty="0"/>
              <a:t>Zusammenfassung</a:t>
            </a:r>
          </a:p>
        </p:txBody>
      </p:sp>
      <p:sp>
        <p:nvSpPr>
          <p:cNvPr id="3" name="Content Placeholder 2">
            <a:extLst>
              <a:ext uri="{FF2B5EF4-FFF2-40B4-BE49-F238E27FC236}">
                <a16:creationId xmlns:a16="http://schemas.microsoft.com/office/drawing/2014/main" id="{B41399E0-08D2-B429-6D14-E6D07EECDE24}"/>
              </a:ext>
            </a:extLst>
          </p:cNvPr>
          <p:cNvSpPr>
            <a:spLocks noGrp="1"/>
          </p:cNvSpPr>
          <p:nvPr>
            <p:ph idx="1"/>
          </p:nvPr>
        </p:nvSpPr>
        <p:spPr>
          <a:xfrm>
            <a:off x="516099" y="1093305"/>
            <a:ext cx="6256992" cy="5296703"/>
          </a:xfrm>
        </p:spPr>
        <p:txBody>
          <a:bodyPr/>
          <a:lstStyle/>
          <a:p>
            <a:r>
              <a:rPr lang="de-CH" dirty="0"/>
              <a:t>Wie bei vielen anderen Gerichten ist das, was wir heute kennen, viel jünger als man denkt.</a:t>
            </a:r>
          </a:p>
          <a:p>
            <a:pPr marL="285750" indent="-285750">
              <a:spcBef>
                <a:spcPts val="300"/>
              </a:spcBef>
              <a:buFont typeface="Arial" panose="020B0604020202020204" pitchFamily="34" charset="0"/>
              <a:buChar char="•"/>
            </a:pPr>
            <a:r>
              <a:rPr lang="de-CH" dirty="0"/>
              <a:t>Sushi ist ursprünglich keine Fischküche, sondern Reis-Technologie </a:t>
            </a:r>
          </a:p>
          <a:p>
            <a:pPr marL="285750" indent="-285750">
              <a:spcBef>
                <a:spcPts val="300"/>
              </a:spcBef>
              <a:buFont typeface="Arial" panose="020B0604020202020204" pitchFamily="34" charset="0"/>
              <a:buChar char="•"/>
            </a:pPr>
            <a:r>
              <a:rPr lang="de-CH" dirty="0"/>
              <a:t>Der Schritt zum „modernen“ Sushi ist die Entscheidung, Reis als Essbestandteil zu behalten</a:t>
            </a:r>
          </a:p>
          <a:p>
            <a:pPr marL="285750" indent="-285750">
              <a:spcBef>
                <a:spcPts val="300"/>
              </a:spcBef>
              <a:buFont typeface="Arial" panose="020B0604020202020204" pitchFamily="34" charset="0"/>
              <a:buChar char="•"/>
            </a:pPr>
            <a:r>
              <a:rPr lang="de-CH" dirty="0"/>
              <a:t>Der Ursprung von Nigiri ist Street Food für Arbeiter. Gross und fettig, keine feine Küche – </a:t>
            </a:r>
            <a:br>
              <a:rPr lang="de-CH" dirty="0"/>
            </a:br>
            <a:r>
              <a:rPr lang="de-CH" i="1" dirty="0"/>
              <a:t>Restaurants galten damals als gut wenn ihr Eingangs-vorhang von den abgewischten Fingern glänzte</a:t>
            </a:r>
          </a:p>
          <a:p>
            <a:pPr marL="285750" indent="-285750">
              <a:spcBef>
                <a:spcPts val="300"/>
              </a:spcBef>
              <a:buFont typeface="Arial" panose="020B0604020202020204" pitchFamily="34" charset="0"/>
              <a:buChar char="•"/>
            </a:pPr>
            <a:r>
              <a:rPr lang="de-CH" dirty="0"/>
              <a:t>Die „klassische“ Nigiri-Größe wirkt traditionell-ästhetisch, ist aber das Ergebnis von Nachkriegs-Rationalisierung</a:t>
            </a:r>
          </a:p>
          <a:p>
            <a:pPr marL="285750" indent="-285750">
              <a:spcBef>
                <a:spcPts val="300"/>
              </a:spcBef>
              <a:buFont typeface="Arial" panose="020B0604020202020204" pitchFamily="34" charset="0"/>
              <a:buChar char="•"/>
            </a:pPr>
            <a:r>
              <a:rPr lang="de-CH" dirty="0"/>
              <a:t>Vieles, was heute „typisch Sushi“ wirkt (California Roll, Lachs-Nigiri), ist Export-/Marketing-Geschichte. </a:t>
            </a:r>
            <a:br>
              <a:rPr lang="de-CH" dirty="0"/>
            </a:br>
            <a:r>
              <a:rPr lang="de-CH" dirty="0"/>
              <a:t>Keine alte japanische Tradition!</a:t>
            </a:r>
          </a:p>
        </p:txBody>
      </p:sp>
      <p:sp>
        <p:nvSpPr>
          <p:cNvPr id="4" name="Slide Number Placeholder 3">
            <a:extLst>
              <a:ext uri="{FF2B5EF4-FFF2-40B4-BE49-F238E27FC236}">
                <a16:creationId xmlns:a16="http://schemas.microsoft.com/office/drawing/2014/main" id="{AEA0A5E6-C1F8-7F12-05B9-7A009C81C17E}"/>
              </a:ext>
            </a:extLst>
          </p:cNvPr>
          <p:cNvSpPr>
            <a:spLocks noGrp="1"/>
          </p:cNvSpPr>
          <p:nvPr>
            <p:ph type="sldNum" sz="quarter" idx="12"/>
          </p:nvPr>
        </p:nvSpPr>
        <p:spPr/>
        <p:txBody>
          <a:bodyPr/>
          <a:lstStyle/>
          <a:p>
            <a:fld id="{5A33CB2A-1702-4C1D-9CC4-8D472D39F19E}" type="slidenum">
              <a:rPr lang="en-US" smtClean="0"/>
              <a:t>40</a:t>
            </a:fld>
            <a:endParaRPr lang="en-US"/>
          </a:p>
        </p:txBody>
      </p:sp>
      <p:pic>
        <p:nvPicPr>
          <p:cNvPr id="8196" name="Picture 4" descr="Sushi Platte – Kostenloses Foto auf ccnull.de">
            <a:extLst>
              <a:ext uri="{FF2B5EF4-FFF2-40B4-BE49-F238E27FC236}">
                <a16:creationId xmlns:a16="http://schemas.microsoft.com/office/drawing/2014/main" id="{779D3C25-1071-C7A1-6D4D-A89836D54C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66" t="4521" r="3750" b="5624"/>
          <a:stretch>
            <a:fillRect/>
          </a:stretch>
        </p:blipFill>
        <p:spPr bwMode="auto">
          <a:xfrm rot="5400000">
            <a:off x="5939897" y="1409454"/>
            <a:ext cx="6327157" cy="403909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3+ kostenlose Igitt &amp; Übelkeit Illustrationen - Pixabay">
            <a:extLst>
              <a:ext uri="{FF2B5EF4-FFF2-40B4-BE49-F238E27FC236}">
                <a16:creationId xmlns:a16="http://schemas.microsoft.com/office/drawing/2014/main" id="{EAE9D9D6-7A98-974A-9003-33AAB04F35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7033" y="3975642"/>
            <a:ext cx="491477" cy="551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9862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050"/>
                                        </p:tgtEl>
                                        <p:attrNameLst>
                                          <p:attrName>style.visibility</p:attrName>
                                        </p:attrNameLst>
                                      </p:cBhvr>
                                      <p:to>
                                        <p:strVal val="visible"/>
                                      </p:to>
                                    </p:set>
                                    <p:anim calcmode="lin" valueType="num">
                                      <p:cBhvr additive="base">
                                        <p:cTn id="25" dur="500" fill="hold"/>
                                        <p:tgtEl>
                                          <p:spTgt spid="2050"/>
                                        </p:tgtEl>
                                        <p:attrNameLst>
                                          <p:attrName>ppt_x</p:attrName>
                                        </p:attrNameLst>
                                      </p:cBhvr>
                                      <p:tavLst>
                                        <p:tav tm="0">
                                          <p:val>
                                            <p:strVal val="#ppt_x"/>
                                          </p:val>
                                        </p:tav>
                                        <p:tav tm="100000">
                                          <p:val>
                                            <p:strVal val="#ppt_x"/>
                                          </p:val>
                                        </p:tav>
                                      </p:tavLst>
                                    </p:anim>
                                    <p:anim calcmode="lin" valueType="num">
                                      <p:cBhvr additive="base">
                                        <p:cTn id="26"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1F90D71-7B6D-BBE6-368A-3762ECC42D9F}"/>
              </a:ext>
            </a:extLst>
          </p:cNvPr>
          <p:cNvPicPr>
            <a:picLocks noChangeAspect="1"/>
          </p:cNvPicPr>
          <p:nvPr/>
        </p:nvPicPr>
        <p:blipFill>
          <a:blip r:embed="rId3" cstate="email">
            <a:extLst>
              <a:ext uri="{28A0092B-C50C-407E-A947-70E740481C1C}">
                <a14:useLocalDpi xmlns:a14="http://schemas.microsoft.com/office/drawing/2010/main" val="0"/>
              </a:ext>
            </a:extLst>
          </a:blip>
          <a:srcRect l="-346" t="-331" b="-2497"/>
          <a:stretch>
            <a:fillRect/>
          </a:stretch>
        </p:blipFill>
        <p:spPr>
          <a:xfrm>
            <a:off x="0" y="0"/>
            <a:ext cx="12190968" cy="7025640"/>
          </a:xfrm>
          <a:prstGeom prst="rect">
            <a:avLst/>
          </a:prstGeom>
        </p:spPr>
      </p:pic>
      <p:sp>
        <p:nvSpPr>
          <p:cNvPr id="8" name="Freeform: Shape 7">
            <a:extLst>
              <a:ext uri="{FF2B5EF4-FFF2-40B4-BE49-F238E27FC236}">
                <a16:creationId xmlns:a16="http://schemas.microsoft.com/office/drawing/2014/main" id="{61C344B2-56F0-9C69-F2A5-172EB4949800}"/>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rgbClr val="92D050"/>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de-CH" noProof="0" dirty="0"/>
          </a:p>
        </p:txBody>
      </p:sp>
      <p:sp>
        <p:nvSpPr>
          <p:cNvPr id="2" name="Title 1">
            <a:extLst>
              <a:ext uri="{FF2B5EF4-FFF2-40B4-BE49-F238E27FC236}">
                <a16:creationId xmlns:a16="http://schemas.microsoft.com/office/drawing/2014/main" id="{673DEB24-6DBF-0B5D-AFE1-6909E3CC2347}"/>
              </a:ext>
            </a:extLst>
          </p:cNvPr>
          <p:cNvSpPr>
            <a:spLocks noGrp="1"/>
          </p:cNvSpPr>
          <p:nvPr>
            <p:ph type="title"/>
          </p:nvPr>
        </p:nvSpPr>
        <p:spPr/>
        <p:txBody>
          <a:bodyPr/>
          <a:lstStyle/>
          <a:p>
            <a:endParaRPr lang="de-CH" noProof="0" dirty="0"/>
          </a:p>
        </p:txBody>
      </p:sp>
      <p:sp>
        <p:nvSpPr>
          <p:cNvPr id="9" name="Title 1">
            <a:extLst>
              <a:ext uri="{FF2B5EF4-FFF2-40B4-BE49-F238E27FC236}">
                <a16:creationId xmlns:a16="http://schemas.microsoft.com/office/drawing/2014/main" id="{1D0C35A8-75C1-B556-0679-DC1B80AB0CC8}"/>
              </a:ext>
            </a:extLst>
          </p:cNvPr>
          <p:cNvSpPr txBox="1">
            <a:spLocks/>
          </p:cNvSpPr>
          <p:nvPr/>
        </p:nvSpPr>
        <p:spPr>
          <a:xfrm>
            <a:off x="7263863" y="6034208"/>
            <a:ext cx="4420579" cy="635582"/>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a:lstStyle>
          <a:p>
            <a:pPr algn="r"/>
            <a:r>
              <a:rPr lang="de-CH" noProof="0" dirty="0"/>
              <a:t>.</a:t>
            </a:r>
          </a:p>
        </p:txBody>
      </p:sp>
      <p:sp>
        <p:nvSpPr>
          <p:cNvPr id="7" name="TextBox 6">
            <a:extLst>
              <a:ext uri="{FF2B5EF4-FFF2-40B4-BE49-F238E27FC236}">
                <a16:creationId xmlns:a16="http://schemas.microsoft.com/office/drawing/2014/main" id="{4598EE9A-9646-9C4C-A851-5219F0B55992}"/>
              </a:ext>
            </a:extLst>
          </p:cNvPr>
          <p:cNvSpPr txBox="1"/>
          <p:nvPr/>
        </p:nvSpPr>
        <p:spPr>
          <a:xfrm rot="1549509">
            <a:off x="7773345" y="2806038"/>
            <a:ext cx="1655564" cy="2438760"/>
          </a:xfrm>
          <a:prstGeom prst="rect">
            <a:avLst/>
          </a:prstGeom>
          <a:noFill/>
          <a:ln>
            <a:noFill/>
          </a:ln>
        </p:spPr>
        <p:txBody>
          <a:bodyPr wrap="none" lIns="72000" tIns="36000" rIns="72000" bIns="36000" rtlCol="0">
            <a:noAutofit/>
          </a:bodyPr>
          <a:lstStyle/>
          <a:p>
            <a:pPr algn="l"/>
            <a:r>
              <a:rPr lang="de-CH" sz="19900" b="1" dirty="0">
                <a:solidFill>
                  <a:srgbClr val="FF0000"/>
                </a:solidFill>
                <a:latin typeface="Fave Script Bold Pro" panose="020F0502020204030204" pitchFamily="2" charset="0"/>
                <a:cs typeface="Dreaming Outloud Script Pro" panose="020F0502020204030204" pitchFamily="66" charset="0"/>
              </a:rPr>
              <a:t>en</a:t>
            </a:r>
          </a:p>
        </p:txBody>
      </p:sp>
      <p:pic>
        <p:nvPicPr>
          <p:cNvPr id="3" name="Content Placeholder 5">
            <a:extLst>
              <a:ext uri="{FF2B5EF4-FFF2-40B4-BE49-F238E27FC236}">
                <a16:creationId xmlns:a16="http://schemas.microsoft.com/office/drawing/2014/main" id="{54692F4C-624F-22D4-E5FF-EEC907E3B70B}"/>
              </a:ext>
            </a:extLst>
          </p:cNvPr>
          <p:cNvPicPr>
            <a:picLocks noGrp="1" noChangeAspect="1"/>
          </p:cNvPicPr>
          <p:nvPr>
            <p:ph idx="1"/>
          </p:nvPr>
        </p:nvPicPr>
        <p:blipFill>
          <a:blip r:embed="rId4" cstate="email">
            <a:extLst>
              <a:ext uri="{28A0092B-C50C-407E-A947-70E740481C1C}">
                <a14:useLocalDpi xmlns:a14="http://schemas.microsoft.com/office/drawing/2010/main" val="0"/>
              </a:ext>
            </a:extLst>
          </a:blip>
          <a:stretch>
            <a:fillRect/>
          </a:stretch>
        </p:blipFill>
        <p:spPr>
          <a:xfrm rot="20172711">
            <a:off x="3557671" y="475487"/>
            <a:ext cx="1911055" cy="1583200"/>
          </a:xfrm>
        </p:spPr>
      </p:pic>
    </p:spTree>
    <p:extLst>
      <p:ext uri="{BB962C8B-B14F-4D97-AF65-F5344CB8AC3E}">
        <p14:creationId xmlns:p14="http://schemas.microsoft.com/office/powerpoint/2010/main" val="6201780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2F573-4F38-42F1-26C9-B8D350022FBF}"/>
              </a:ext>
            </a:extLst>
          </p:cNvPr>
          <p:cNvSpPr>
            <a:spLocks noGrp="1"/>
          </p:cNvSpPr>
          <p:nvPr>
            <p:ph type="title"/>
          </p:nvPr>
        </p:nvSpPr>
        <p:spPr/>
        <p:txBody>
          <a:bodyPr/>
          <a:lstStyle/>
          <a:p>
            <a:r>
              <a:rPr lang="de-CH" dirty="0"/>
              <a:t>Kuh Veronika</a:t>
            </a:r>
          </a:p>
        </p:txBody>
      </p:sp>
      <p:sp>
        <p:nvSpPr>
          <p:cNvPr id="3" name="Content Placeholder 2">
            <a:extLst>
              <a:ext uri="{FF2B5EF4-FFF2-40B4-BE49-F238E27FC236}">
                <a16:creationId xmlns:a16="http://schemas.microsoft.com/office/drawing/2014/main" id="{CD3065B2-0D18-D153-A889-82064C808C90}"/>
              </a:ext>
            </a:extLst>
          </p:cNvPr>
          <p:cNvSpPr>
            <a:spLocks noGrp="1"/>
          </p:cNvSpPr>
          <p:nvPr>
            <p:ph idx="1"/>
          </p:nvPr>
        </p:nvSpPr>
        <p:spPr>
          <a:xfrm>
            <a:off x="516098" y="1093305"/>
            <a:ext cx="6707661" cy="5220684"/>
          </a:xfrm>
        </p:spPr>
        <p:txBody>
          <a:bodyPr/>
          <a:lstStyle/>
          <a:p>
            <a:r>
              <a:rPr lang="de-CH" dirty="0"/>
              <a:t>Erstmals wurde wissenschaftlich belegt, dass ein Hausrind gezielt ein Werkzeug benutzt: </a:t>
            </a:r>
            <a:br>
              <a:rPr lang="de-CH" dirty="0"/>
            </a:br>
            <a:r>
              <a:rPr lang="de-CH" dirty="0"/>
              <a:t>Die österreichische Kuh Veronika nimmt lange Objekte ins Maul, um sich damit am Körper zu kratzen.</a:t>
            </a:r>
            <a:br>
              <a:rPr lang="de-CH" dirty="0"/>
            </a:br>
            <a:r>
              <a:rPr lang="de-CH" dirty="0"/>
              <a:t>Veronika passt dabei ihre Technik situationsabhängig an – je nachdem, welche Körperstelle sie erreichen möchte, greift sie den Gegenstand an unterschiedlichen Enden.</a:t>
            </a:r>
          </a:p>
          <a:p>
            <a:r>
              <a:rPr lang="de-CH" b="1" dirty="0"/>
              <a:t>Größerer Zusammenhang</a:t>
            </a:r>
            <a:r>
              <a:rPr lang="de-CH" dirty="0"/>
              <a:t> Ähnliches Verhalten wurde auch bei Pferden und Zebus beobachtet. Dies deutet auf eine möglicherweise verbreitete, aber bisher unterschätzte kognitive Fähigkeit bei Nutztieren hin.</a:t>
            </a:r>
          </a:p>
          <a:p>
            <a:r>
              <a:rPr lang="de-CH" b="1" dirty="0"/>
              <a:t>Gesellschaftliche Relevanz</a:t>
            </a:r>
            <a:r>
              <a:rPr lang="de-CH" dirty="0"/>
              <a:t> Die Studie hinterfragt das verbreitete Vorurteil der „dummen Kuh" und zeigt, dass kognitive Fähigkeiten von Nutztieren oft unterschätzt werden, weil man sie bislang nur unter wirtschaftlichen Gesichtspunkten betrachtet hat.</a:t>
            </a:r>
          </a:p>
          <a:p>
            <a:endParaRPr lang="de-CH" dirty="0"/>
          </a:p>
        </p:txBody>
      </p:sp>
      <p:sp>
        <p:nvSpPr>
          <p:cNvPr id="4" name="Slide Number Placeholder 3">
            <a:extLst>
              <a:ext uri="{FF2B5EF4-FFF2-40B4-BE49-F238E27FC236}">
                <a16:creationId xmlns:a16="http://schemas.microsoft.com/office/drawing/2014/main" id="{1A149E8D-980A-AB78-8F73-B11524E0BFB6}"/>
              </a:ext>
            </a:extLst>
          </p:cNvPr>
          <p:cNvSpPr>
            <a:spLocks noGrp="1"/>
          </p:cNvSpPr>
          <p:nvPr>
            <p:ph type="sldNum" sz="quarter" idx="12"/>
          </p:nvPr>
        </p:nvSpPr>
        <p:spPr/>
        <p:txBody>
          <a:bodyPr/>
          <a:lstStyle/>
          <a:p>
            <a:fld id="{5A33CB2A-1702-4C1D-9CC4-8D472D39F19E}" type="slidenum">
              <a:rPr lang="en-US" smtClean="0"/>
              <a:t>42</a:t>
            </a:fld>
            <a:endParaRPr lang="en-US"/>
          </a:p>
        </p:txBody>
      </p:sp>
      <p:pic>
        <p:nvPicPr>
          <p:cNvPr id="6" name="Picture 5">
            <a:extLst>
              <a:ext uri="{FF2B5EF4-FFF2-40B4-BE49-F238E27FC236}">
                <a16:creationId xmlns:a16="http://schemas.microsoft.com/office/drawing/2014/main" id="{8C105C5F-FB99-EB2E-6A3E-CF6D8DC2E295}"/>
              </a:ext>
            </a:extLst>
          </p:cNvPr>
          <p:cNvPicPr>
            <a:picLocks noChangeAspect="1"/>
          </p:cNvPicPr>
          <p:nvPr/>
        </p:nvPicPr>
        <p:blipFill>
          <a:blip r:embed="rId2"/>
          <a:stretch>
            <a:fillRect/>
          </a:stretch>
        </p:blipFill>
        <p:spPr>
          <a:xfrm>
            <a:off x="7419704" y="1093305"/>
            <a:ext cx="4684914" cy="2845975"/>
          </a:xfrm>
          <a:prstGeom prst="rect">
            <a:avLst/>
          </a:prstGeom>
        </p:spPr>
      </p:pic>
      <p:sp>
        <p:nvSpPr>
          <p:cNvPr id="7" name="Rectangle: Rounded Corners 6">
            <a:extLst>
              <a:ext uri="{FF2B5EF4-FFF2-40B4-BE49-F238E27FC236}">
                <a16:creationId xmlns:a16="http://schemas.microsoft.com/office/drawing/2014/main" id="{6A0334C5-0CC7-45D1-3F0A-3DE8A8C03648}"/>
              </a:ext>
            </a:extLst>
          </p:cNvPr>
          <p:cNvSpPr/>
          <p:nvPr/>
        </p:nvSpPr>
        <p:spPr>
          <a:xfrm>
            <a:off x="7550331" y="4304211"/>
            <a:ext cx="4349932" cy="208579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CH" dirty="0"/>
              <a:t>Damit gerät wohl das Kriterium der Werkzeug-Nutzung, als Indikator für menschliche Intelligenz-Leistung, weiter ins Abseits…</a:t>
            </a:r>
          </a:p>
        </p:txBody>
      </p:sp>
    </p:spTree>
    <p:extLst>
      <p:ext uri="{BB962C8B-B14F-4D97-AF65-F5344CB8AC3E}">
        <p14:creationId xmlns:p14="http://schemas.microsoft.com/office/powerpoint/2010/main" val="315372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7"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4F32C-E2E7-7F90-60E6-012C92F0B331}"/>
              </a:ext>
            </a:extLst>
          </p:cNvPr>
          <p:cNvSpPr>
            <a:spLocks noGrp="1"/>
          </p:cNvSpPr>
          <p:nvPr>
            <p:ph type="title"/>
          </p:nvPr>
        </p:nvSpPr>
        <p:spPr/>
        <p:txBody>
          <a:bodyPr/>
          <a:lstStyle/>
          <a:p>
            <a:r>
              <a:rPr lang="de-CH" dirty="0"/>
              <a:t>Geister-Fassaden in London</a:t>
            </a:r>
          </a:p>
        </p:txBody>
      </p:sp>
      <p:sp>
        <p:nvSpPr>
          <p:cNvPr id="4" name="Slide Number Placeholder 3">
            <a:extLst>
              <a:ext uri="{FF2B5EF4-FFF2-40B4-BE49-F238E27FC236}">
                <a16:creationId xmlns:a16="http://schemas.microsoft.com/office/drawing/2014/main" id="{1E024B7C-DC0E-5CC5-EE92-DAC9FB0578A3}"/>
              </a:ext>
            </a:extLst>
          </p:cNvPr>
          <p:cNvSpPr>
            <a:spLocks noGrp="1"/>
          </p:cNvSpPr>
          <p:nvPr>
            <p:ph type="sldNum" sz="quarter" idx="12"/>
          </p:nvPr>
        </p:nvSpPr>
        <p:spPr/>
        <p:txBody>
          <a:bodyPr/>
          <a:lstStyle/>
          <a:p>
            <a:fld id="{5A33CB2A-1702-4C1D-9CC4-8D472D39F19E}" type="slidenum">
              <a:rPr lang="en-US" smtClean="0"/>
              <a:t>43</a:t>
            </a:fld>
            <a:endParaRPr lang="en-US"/>
          </a:p>
        </p:txBody>
      </p:sp>
      <p:sp>
        <p:nvSpPr>
          <p:cNvPr id="7" name="Content Placeholder 6">
            <a:extLst>
              <a:ext uri="{FF2B5EF4-FFF2-40B4-BE49-F238E27FC236}">
                <a16:creationId xmlns:a16="http://schemas.microsoft.com/office/drawing/2014/main" id="{DF9A6FD3-7A5E-EB50-5094-AA7256E02652}"/>
              </a:ext>
            </a:extLst>
          </p:cNvPr>
          <p:cNvSpPr>
            <a:spLocks noGrp="1"/>
          </p:cNvSpPr>
          <p:nvPr>
            <p:ph idx="1"/>
          </p:nvPr>
        </p:nvSpPr>
        <p:spPr>
          <a:xfrm>
            <a:off x="636681" y="910424"/>
            <a:ext cx="5685741" cy="2670034"/>
          </a:xfrm>
        </p:spPr>
        <p:txBody>
          <a:bodyPr/>
          <a:lstStyle/>
          <a:p>
            <a:r>
              <a:rPr lang="de-CH" dirty="0"/>
              <a:t>Schaut ganz normal aus, oder?</a:t>
            </a:r>
          </a:p>
          <a:p>
            <a:r>
              <a:rPr lang="de-CH" dirty="0"/>
              <a:t>Aber so sieht es von oben aus:</a:t>
            </a:r>
          </a:p>
          <a:p>
            <a:endParaRPr lang="de-CH" dirty="0"/>
          </a:p>
          <a:p>
            <a:endParaRPr lang="de-CH" dirty="0"/>
          </a:p>
          <a:p>
            <a:endParaRPr lang="de-CH" dirty="0"/>
          </a:p>
          <a:p>
            <a:endParaRPr lang="de-CH" dirty="0"/>
          </a:p>
          <a:p>
            <a:endParaRPr lang="de-CH" dirty="0"/>
          </a:p>
          <a:p>
            <a:endParaRPr lang="de-CH" dirty="0"/>
          </a:p>
          <a:p>
            <a:endParaRPr lang="de-CH" dirty="0"/>
          </a:p>
          <a:p>
            <a:endParaRPr lang="de-CH" dirty="0"/>
          </a:p>
          <a:p>
            <a:endParaRPr lang="de-CH" dirty="0"/>
          </a:p>
          <a:p>
            <a:r>
              <a:rPr lang="de-CH" dirty="0"/>
              <a:t>WARUM DAS?</a:t>
            </a:r>
          </a:p>
          <a:p>
            <a:endParaRPr lang="de-CH" dirty="0"/>
          </a:p>
          <a:p>
            <a:endParaRPr lang="de-CH" dirty="0"/>
          </a:p>
          <a:p>
            <a:endParaRPr lang="de-CH" dirty="0"/>
          </a:p>
          <a:p>
            <a:endParaRPr lang="de-CH" dirty="0"/>
          </a:p>
          <a:p>
            <a:endParaRPr lang="de-CH" dirty="0"/>
          </a:p>
          <a:p>
            <a:endParaRPr lang="de-CH" dirty="0"/>
          </a:p>
          <a:p>
            <a:endParaRPr lang="de-CH" dirty="0"/>
          </a:p>
        </p:txBody>
      </p:sp>
      <p:pic>
        <p:nvPicPr>
          <p:cNvPr id="2050" name="Picture 2" descr="Die Geisterfassade von London, wo nichts dahintersteckt">
            <a:extLst>
              <a:ext uri="{FF2B5EF4-FFF2-40B4-BE49-F238E27FC236}">
                <a16:creationId xmlns:a16="http://schemas.microsoft.com/office/drawing/2014/main" id="{94075906-77DD-17E5-FD4D-1343CF792C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32688" y="369737"/>
            <a:ext cx="3643390" cy="484887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Das Satellitenbild zeigt eine scharfe rechteckige Lücke, die das sonst perfekte Stadtbild durchbricht.">
            <a:extLst>
              <a:ext uri="{FF2B5EF4-FFF2-40B4-BE49-F238E27FC236}">
                <a16:creationId xmlns:a16="http://schemas.microsoft.com/office/drawing/2014/main" id="{8A385EE9-AC90-E388-3C80-29376985E1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681" y="1956103"/>
            <a:ext cx="6697193" cy="3765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7759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 calcmode="lin" valueType="num">
                                      <p:cBhvr additive="base">
                                        <p:cTn id="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052"/>
                                        </p:tgtEl>
                                        <p:attrNameLst>
                                          <p:attrName>style.visibility</p:attrName>
                                        </p:attrNameLst>
                                      </p:cBhvr>
                                      <p:to>
                                        <p:strVal val="visible"/>
                                      </p:to>
                                    </p:set>
                                    <p:anim calcmode="lin" valueType="num">
                                      <p:cBhvr additive="base">
                                        <p:cTn id="11" dur="500" fill="hold"/>
                                        <p:tgtEl>
                                          <p:spTgt spid="2052"/>
                                        </p:tgtEl>
                                        <p:attrNameLst>
                                          <p:attrName>ppt_x</p:attrName>
                                        </p:attrNameLst>
                                      </p:cBhvr>
                                      <p:tavLst>
                                        <p:tav tm="0">
                                          <p:val>
                                            <p:strVal val="#ppt_x"/>
                                          </p:val>
                                        </p:tav>
                                        <p:tav tm="100000">
                                          <p:val>
                                            <p:strVal val="#ppt_x"/>
                                          </p:val>
                                        </p:tav>
                                      </p:tavLst>
                                    </p:anim>
                                    <p:anim calcmode="lin" valueType="num">
                                      <p:cBhvr additive="base">
                                        <p:cTn id="12" dur="500" fill="hold"/>
                                        <p:tgtEl>
                                          <p:spTgt spid="205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
                                            <p:txEl>
                                              <p:pRg st="11" end="11"/>
                                            </p:txEl>
                                          </p:spTgt>
                                        </p:tgtEl>
                                        <p:attrNameLst>
                                          <p:attrName>style.visibility</p:attrName>
                                        </p:attrNameLst>
                                      </p:cBhvr>
                                      <p:to>
                                        <p:strVal val="visible"/>
                                      </p:to>
                                    </p:set>
                                    <p:anim calcmode="lin" valueType="num">
                                      <p:cBhvr additive="base">
                                        <p:cTn id="17" dur="500" fill="hold"/>
                                        <p:tgtEl>
                                          <p:spTgt spid="7">
                                            <p:txEl>
                                              <p:pRg st="11" end="1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26E1A4-8544-B58E-AE87-B106DC6927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6061FB-AC65-4729-415A-A01280125D47}"/>
              </a:ext>
            </a:extLst>
          </p:cNvPr>
          <p:cNvSpPr>
            <a:spLocks noGrp="1"/>
          </p:cNvSpPr>
          <p:nvPr>
            <p:ph type="title"/>
          </p:nvPr>
        </p:nvSpPr>
        <p:spPr/>
        <p:txBody>
          <a:bodyPr/>
          <a:lstStyle/>
          <a:p>
            <a:r>
              <a:rPr lang="de-CH" dirty="0"/>
              <a:t>Geister-Fassaden in London</a:t>
            </a:r>
          </a:p>
        </p:txBody>
      </p:sp>
      <p:sp>
        <p:nvSpPr>
          <p:cNvPr id="4" name="Slide Number Placeholder 3">
            <a:extLst>
              <a:ext uri="{FF2B5EF4-FFF2-40B4-BE49-F238E27FC236}">
                <a16:creationId xmlns:a16="http://schemas.microsoft.com/office/drawing/2014/main" id="{D16E70B7-6224-A0DD-8D95-FE626A2158B3}"/>
              </a:ext>
            </a:extLst>
          </p:cNvPr>
          <p:cNvSpPr>
            <a:spLocks noGrp="1"/>
          </p:cNvSpPr>
          <p:nvPr>
            <p:ph type="sldNum" sz="quarter" idx="12"/>
          </p:nvPr>
        </p:nvSpPr>
        <p:spPr/>
        <p:txBody>
          <a:bodyPr/>
          <a:lstStyle/>
          <a:p>
            <a:fld id="{5A33CB2A-1702-4C1D-9CC4-8D472D39F19E}" type="slidenum">
              <a:rPr lang="en-US" smtClean="0"/>
              <a:t>44</a:t>
            </a:fld>
            <a:endParaRPr lang="en-US"/>
          </a:p>
        </p:txBody>
      </p:sp>
      <p:sp>
        <p:nvSpPr>
          <p:cNvPr id="7" name="Content Placeholder 6">
            <a:extLst>
              <a:ext uri="{FF2B5EF4-FFF2-40B4-BE49-F238E27FC236}">
                <a16:creationId xmlns:a16="http://schemas.microsoft.com/office/drawing/2014/main" id="{5B484E2D-A0C4-0418-0D14-39EECF5EAF0B}"/>
              </a:ext>
            </a:extLst>
          </p:cNvPr>
          <p:cNvSpPr>
            <a:spLocks noGrp="1"/>
          </p:cNvSpPr>
          <p:nvPr>
            <p:ph idx="1"/>
          </p:nvPr>
        </p:nvSpPr>
        <p:spPr>
          <a:xfrm>
            <a:off x="623618" y="980181"/>
            <a:ext cx="6200706" cy="5250801"/>
          </a:xfrm>
        </p:spPr>
        <p:txBody>
          <a:bodyPr/>
          <a:lstStyle/>
          <a:p>
            <a:r>
              <a:rPr lang="de-CH" dirty="0"/>
              <a:t>Bis 1868 hatte die Metropolitan Railway die Linie nach Westen durch </a:t>
            </a:r>
            <a:r>
              <a:rPr lang="de-CH" dirty="0" err="1"/>
              <a:t>Bayswater</a:t>
            </a:r>
            <a:r>
              <a:rPr lang="de-CH" dirty="0"/>
              <a:t> verlängert und die Häuser 23 und 24 abgerissen, um einen offenen Lüftungsschacht zu schaffen. Denn die Dampflokomotiven brauchten eine Möglichkeit, ihren Rauch aus den Tunnels abzuleiten, ohne die Fahrgäste zu gefährden.</a:t>
            </a:r>
          </a:p>
          <a:p>
            <a:r>
              <a:rPr lang="de-CH" dirty="0"/>
              <a:t>Anstatt ein Loch in dieser gehobenen Reihenhaussiedlung zu hinterlassen, baute die Eisenbahngesellschaft die Fassaden als perfekte Nachbildungen der Nachbarhäuser wieder auf – mitsamt ionischen Säulen, Balkonen mit Balustraden und korinthischen Details. Die Fenster? In achtzehn Grautönen gestrichen. Die Türen? Massiver Beton, ohne Briefkastenschlitz. </a:t>
            </a:r>
          </a:p>
          <a:p>
            <a:r>
              <a:rPr lang="de-CH" dirty="0"/>
              <a:t>Das Ergebnis ist eine architektonische Täuschung, die auch heute noch etliche Passanten in die Irre führt.</a:t>
            </a:r>
          </a:p>
          <a:p>
            <a:endParaRPr lang="de-CH" dirty="0"/>
          </a:p>
        </p:txBody>
      </p:sp>
      <p:pic>
        <p:nvPicPr>
          <p:cNvPr id="2050" name="Picture 2" descr="Die Geisterfassade von London, wo nichts dahintersteckt">
            <a:extLst>
              <a:ext uri="{FF2B5EF4-FFF2-40B4-BE49-F238E27FC236}">
                <a16:creationId xmlns:a16="http://schemas.microsoft.com/office/drawing/2014/main" id="{3227BD46-7427-112D-5D54-9ECCA601C4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32688" y="369737"/>
            <a:ext cx="3643390" cy="4848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9185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 calcmode="lin" valueType="num">
                                      <p:cBhvr additive="base">
                                        <p:cTn id="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 calcmode="lin" valueType="num">
                                      <p:cBhvr additive="base">
                                        <p:cTn id="1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E59BC-6240-2C5E-2563-A1B7D6D857E0}"/>
              </a:ext>
            </a:extLst>
          </p:cNvPr>
          <p:cNvSpPr>
            <a:spLocks noGrp="1"/>
          </p:cNvSpPr>
          <p:nvPr>
            <p:ph type="title"/>
          </p:nvPr>
        </p:nvSpPr>
        <p:spPr/>
        <p:txBody>
          <a:bodyPr/>
          <a:lstStyle/>
          <a:p>
            <a:r>
              <a:rPr lang="de-CH" dirty="0"/>
              <a:t>Dieser Krebs sitzt im Dunkeln und riecht nach Schweinestall</a:t>
            </a:r>
          </a:p>
        </p:txBody>
      </p:sp>
      <p:sp>
        <p:nvSpPr>
          <p:cNvPr id="3" name="Content Placeholder 2">
            <a:extLst>
              <a:ext uri="{FF2B5EF4-FFF2-40B4-BE49-F238E27FC236}">
                <a16:creationId xmlns:a16="http://schemas.microsoft.com/office/drawing/2014/main" id="{1D6EFA43-EFFF-293E-DFB7-31DA3619BCA5}"/>
              </a:ext>
            </a:extLst>
          </p:cNvPr>
          <p:cNvSpPr>
            <a:spLocks noGrp="1"/>
          </p:cNvSpPr>
          <p:nvPr>
            <p:ph idx="1"/>
          </p:nvPr>
        </p:nvSpPr>
        <p:spPr>
          <a:xfrm>
            <a:off x="520810" y="910424"/>
            <a:ext cx="6701131" cy="5220684"/>
          </a:xfrm>
        </p:spPr>
        <p:txBody>
          <a:bodyPr/>
          <a:lstStyle/>
          <a:p>
            <a:pPr lvl="1">
              <a:spcBef>
                <a:spcPts val="300"/>
              </a:spcBef>
            </a:pPr>
            <a:r>
              <a:rPr lang="de-CH" dirty="0"/>
              <a:t>Asseln sind Krebse (14 Beine), keine Insekten oder Spinnen</a:t>
            </a:r>
          </a:p>
          <a:p>
            <a:pPr lvl="1">
              <a:spcBef>
                <a:spcPts val="300"/>
              </a:spcBef>
            </a:pPr>
            <a:r>
              <a:rPr lang="de-CH" dirty="0"/>
              <a:t>Ihre Vorfahren lebten im Meer; vor 300 Millionen Jahren besiedelten sie das Land</a:t>
            </a:r>
          </a:p>
          <a:p>
            <a:pPr>
              <a:spcBef>
                <a:spcPts val="600"/>
              </a:spcBef>
            </a:pPr>
            <a:r>
              <a:rPr lang="de-CH" sz="1600" b="1" dirty="0"/>
              <a:t>Atmung</a:t>
            </a:r>
          </a:p>
          <a:p>
            <a:pPr lvl="1">
              <a:spcBef>
                <a:spcPts val="300"/>
              </a:spcBef>
            </a:pPr>
            <a:r>
              <a:rPr lang="de-CH" dirty="0"/>
              <a:t>Asseln haben Kiemen – warum ersticken sie nicht?</a:t>
            </a:r>
          </a:p>
          <a:p>
            <a:pPr lvl="1">
              <a:spcBef>
                <a:spcPts val="300"/>
              </a:spcBef>
            </a:pPr>
            <a:r>
              <a:rPr lang="de-CH" dirty="0"/>
              <a:t>Sie tragen einen dünnen Wasserfilm auf den Kiemen – ihr persönliches „Stück Meer"</a:t>
            </a:r>
          </a:p>
          <a:p>
            <a:pPr>
              <a:spcBef>
                <a:spcPts val="600"/>
              </a:spcBef>
            </a:pPr>
            <a:r>
              <a:rPr lang="de-CH" sz="1600" b="1" dirty="0"/>
              <a:t>Blut &amp; Ernährung</a:t>
            </a:r>
          </a:p>
          <a:p>
            <a:pPr lvl="1">
              <a:spcBef>
                <a:spcPts val="300"/>
              </a:spcBef>
            </a:pPr>
            <a:r>
              <a:rPr lang="de-CH" dirty="0"/>
              <a:t>Statt Hämoglobin nutzen sie Hämocyanin (Kupfer-basiert)</a:t>
            </a:r>
          </a:p>
          <a:p>
            <a:pPr lvl="1">
              <a:spcBef>
                <a:spcPts val="300"/>
              </a:spcBef>
            </a:pPr>
            <a:r>
              <a:rPr lang="de-CH" dirty="0"/>
              <a:t>Da Kupfer selten ist, fressen sie ihren eigenen Kot, um Kupfer zu recyceln</a:t>
            </a:r>
          </a:p>
          <a:p>
            <a:pPr>
              <a:spcBef>
                <a:spcPts val="600"/>
              </a:spcBef>
            </a:pPr>
            <a:r>
              <a:rPr lang="de-CH" sz="1600" b="1" dirty="0"/>
              <a:t>Ausscheidung</a:t>
            </a:r>
          </a:p>
          <a:p>
            <a:pPr lvl="1">
              <a:spcBef>
                <a:spcPts val="300"/>
              </a:spcBef>
            </a:pPr>
            <a:r>
              <a:rPr lang="de-CH" dirty="0"/>
              <a:t>Urin wird gasförmig durch den Panzer abgegeben (Ammonium)</a:t>
            </a:r>
          </a:p>
          <a:p>
            <a:pPr lvl="1">
              <a:spcBef>
                <a:spcPts val="300"/>
              </a:spcBef>
            </a:pPr>
            <a:r>
              <a:rPr lang="de-CH" dirty="0"/>
              <a:t>Sie „schwitzen" buchstäblich Urin</a:t>
            </a:r>
          </a:p>
          <a:p>
            <a:pPr>
              <a:spcBef>
                <a:spcPts val="600"/>
              </a:spcBef>
            </a:pPr>
            <a:r>
              <a:rPr lang="de-CH" sz="1600" b="1" dirty="0"/>
              <a:t>Fortpflanzung</a:t>
            </a:r>
          </a:p>
          <a:p>
            <a:pPr lvl="1">
              <a:spcBef>
                <a:spcPts val="300"/>
              </a:spcBef>
            </a:pPr>
            <a:r>
              <a:rPr lang="de-CH" dirty="0"/>
              <a:t>Männchen besitzen </a:t>
            </a:r>
            <a:r>
              <a:rPr lang="de-CH" b="1" dirty="0"/>
              <a:t>zwei Penisse</a:t>
            </a:r>
            <a:r>
              <a:rPr lang="de-CH" dirty="0"/>
              <a:t>, Weibchen entsprechend </a:t>
            </a:r>
            <a:r>
              <a:rPr lang="de-CH" b="1" dirty="0"/>
              <a:t>zwei Geschlechtsöffnungen</a:t>
            </a:r>
            <a:endParaRPr lang="de-CH" dirty="0"/>
          </a:p>
          <a:p>
            <a:endParaRPr lang="de-CH" dirty="0"/>
          </a:p>
        </p:txBody>
      </p:sp>
      <p:sp>
        <p:nvSpPr>
          <p:cNvPr id="4" name="Slide Number Placeholder 3">
            <a:extLst>
              <a:ext uri="{FF2B5EF4-FFF2-40B4-BE49-F238E27FC236}">
                <a16:creationId xmlns:a16="http://schemas.microsoft.com/office/drawing/2014/main" id="{BBC29210-293B-5C0F-93B0-B5433DEF8E3E}"/>
              </a:ext>
            </a:extLst>
          </p:cNvPr>
          <p:cNvSpPr>
            <a:spLocks noGrp="1"/>
          </p:cNvSpPr>
          <p:nvPr>
            <p:ph type="sldNum" sz="quarter" idx="12"/>
          </p:nvPr>
        </p:nvSpPr>
        <p:spPr/>
        <p:txBody>
          <a:bodyPr/>
          <a:lstStyle/>
          <a:p>
            <a:fld id="{5A33CB2A-1702-4C1D-9CC4-8D472D39F19E}" type="slidenum">
              <a:rPr lang="en-US" smtClean="0"/>
              <a:t>45</a:t>
            </a:fld>
            <a:endParaRPr lang="en-US"/>
          </a:p>
        </p:txBody>
      </p:sp>
      <p:pic>
        <p:nvPicPr>
          <p:cNvPr id="3074" name="Picture 2" descr="Widerliche Offenbarungen: Asseln schwitzen buchstäblich Pipi.">
            <a:extLst>
              <a:ext uri="{FF2B5EF4-FFF2-40B4-BE49-F238E27FC236}">
                <a16:creationId xmlns:a16="http://schemas.microsoft.com/office/drawing/2014/main" id="{5D49EA9B-6815-0834-6CE7-EB6DF0A3C2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95606" y="1045028"/>
            <a:ext cx="4738255" cy="3553075"/>
          </a:xfrm>
          <a:prstGeom prst="rect">
            <a:avLst/>
          </a:prstGeom>
          <a:noFill/>
          <a:extLst>
            <a:ext uri="{909E8E84-426E-40DD-AFC4-6F175D3DCCD1}">
              <a14:hiddenFill xmlns:a14="http://schemas.microsoft.com/office/drawing/2010/main">
                <a:solidFill>
                  <a:srgbClr val="FFFFFF"/>
                </a:solidFill>
              </a14:hiddenFill>
            </a:ext>
          </a:extLst>
        </p:spPr>
      </p:pic>
      <p:sp>
        <p:nvSpPr>
          <p:cNvPr id="5" name="Explosion: 8 Points 4">
            <a:extLst>
              <a:ext uri="{FF2B5EF4-FFF2-40B4-BE49-F238E27FC236}">
                <a16:creationId xmlns:a16="http://schemas.microsoft.com/office/drawing/2014/main" id="{F609B120-664E-39BC-D542-56D0C50CB613}"/>
              </a:ext>
            </a:extLst>
          </p:cNvPr>
          <p:cNvSpPr/>
          <p:nvPr/>
        </p:nvSpPr>
        <p:spPr>
          <a:xfrm>
            <a:off x="7746380" y="4732707"/>
            <a:ext cx="4066479" cy="1958025"/>
          </a:xfrm>
          <a:prstGeom prst="irregularSeal1">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de-CH" dirty="0"/>
              <a:t>Doppelt Spass 😁</a:t>
            </a:r>
          </a:p>
        </p:txBody>
      </p:sp>
    </p:spTree>
    <p:extLst>
      <p:ext uri="{BB962C8B-B14F-4D97-AF65-F5344CB8AC3E}">
        <p14:creationId xmlns:p14="http://schemas.microsoft.com/office/powerpoint/2010/main" val="1872730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 calcmode="lin" valueType="num">
                                      <p:cBhvr additive="base">
                                        <p:cTn id="3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 calcmode="lin" valueType="num">
                                      <p:cBhvr additive="base">
                                        <p:cTn id="4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3">
                                            <p:txEl>
                                              <p:pRg st="11" end="11"/>
                                            </p:txEl>
                                          </p:spTgt>
                                        </p:tgtEl>
                                        <p:attrNameLst>
                                          <p:attrName>style.visibility</p:attrName>
                                        </p:attrNameLst>
                                      </p:cBhvr>
                                      <p:to>
                                        <p:strVal val="visible"/>
                                      </p:to>
                                    </p:set>
                                    <p:anim calcmode="lin" valueType="num">
                                      <p:cBhvr additive="base">
                                        <p:cTn id="5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3">
                                            <p:txEl>
                                              <p:pRg st="12" end="12"/>
                                            </p:txEl>
                                          </p:spTgt>
                                        </p:tgtEl>
                                        <p:attrNameLst>
                                          <p:attrName>style.visibility</p:attrName>
                                        </p:attrNameLst>
                                      </p:cBhvr>
                                      <p:to>
                                        <p:strVal val="visible"/>
                                      </p:to>
                                    </p:set>
                                    <p:anim calcmode="lin" valueType="num">
                                      <p:cBhvr additive="base">
                                        <p:cTn id="5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5"/>
                                        </p:tgtEl>
                                        <p:attrNameLst>
                                          <p:attrName>style.visibility</p:attrName>
                                        </p:attrNameLst>
                                      </p:cBhvr>
                                      <p:to>
                                        <p:strVal val="visible"/>
                                      </p:to>
                                    </p:set>
                                    <p:anim calcmode="lin" valueType="num">
                                      <p:cBhvr additive="base">
                                        <p:cTn id="63" dur="500" fill="hold"/>
                                        <p:tgtEl>
                                          <p:spTgt spid="5"/>
                                        </p:tgtEl>
                                        <p:attrNameLst>
                                          <p:attrName>ppt_x</p:attrName>
                                        </p:attrNameLst>
                                      </p:cBhvr>
                                      <p:tavLst>
                                        <p:tav tm="0">
                                          <p:val>
                                            <p:strVal val="#ppt_x"/>
                                          </p:val>
                                        </p:tav>
                                        <p:tav tm="100000">
                                          <p:val>
                                            <p:strVal val="#ppt_x"/>
                                          </p:val>
                                        </p:tav>
                                      </p:tavLst>
                                    </p:anim>
                                    <p:anim calcmode="lin" valueType="num">
                                      <p:cBhvr additive="base">
                                        <p:cTn id="6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703F2-2895-B89D-887F-3A6020FEC431}"/>
              </a:ext>
            </a:extLst>
          </p:cNvPr>
          <p:cNvSpPr>
            <a:spLocks noGrp="1"/>
          </p:cNvSpPr>
          <p:nvPr>
            <p:ph type="title"/>
          </p:nvPr>
        </p:nvSpPr>
        <p:spPr/>
        <p:txBody>
          <a:bodyPr/>
          <a:lstStyle/>
          <a:p>
            <a:r>
              <a:rPr lang="de-CH" dirty="0"/>
              <a:t>Sektion «Fachkräftemangel»</a:t>
            </a:r>
          </a:p>
        </p:txBody>
      </p:sp>
      <p:sp>
        <p:nvSpPr>
          <p:cNvPr id="4" name="Slide Number Placeholder 3">
            <a:extLst>
              <a:ext uri="{FF2B5EF4-FFF2-40B4-BE49-F238E27FC236}">
                <a16:creationId xmlns:a16="http://schemas.microsoft.com/office/drawing/2014/main" id="{663976C7-860A-280F-0C4C-DD4E1B51D7DE}"/>
              </a:ext>
            </a:extLst>
          </p:cNvPr>
          <p:cNvSpPr>
            <a:spLocks noGrp="1"/>
          </p:cNvSpPr>
          <p:nvPr>
            <p:ph type="sldNum" sz="quarter" idx="12"/>
          </p:nvPr>
        </p:nvSpPr>
        <p:spPr/>
        <p:txBody>
          <a:bodyPr/>
          <a:lstStyle/>
          <a:p>
            <a:fld id="{5A33CB2A-1702-4C1D-9CC4-8D472D39F19E}" type="slidenum">
              <a:rPr lang="en-US" smtClean="0"/>
              <a:t>46</a:t>
            </a:fld>
            <a:endParaRPr lang="en-US"/>
          </a:p>
        </p:txBody>
      </p:sp>
      <p:pic>
        <p:nvPicPr>
          <p:cNvPr id="16386" name="Picture 2" descr="Fachkräftemangel - Tot aber lustig">
            <a:extLst>
              <a:ext uri="{FF2B5EF4-FFF2-40B4-BE49-F238E27FC236}">
                <a16:creationId xmlns:a16="http://schemas.microsoft.com/office/drawing/2014/main" id="{8C8D6303-5248-8EAE-D69E-09AA754EA23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5898" t="2053" r="16599" b="5403"/>
          <a:stretch>
            <a:fillRect/>
          </a:stretch>
        </p:blipFill>
        <p:spPr bwMode="auto">
          <a:xfrm>
            <a:off x="1423416" y="779694"/>
            <a:ext cx="4358640" cy="5975439"/>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Pin auf Wortspiele">
            <a:extLst>
              <a:ext uri="{FF2B5EF4-FFF2-40B4-BE49-F238E27FC236}">
                <a16:creationId xmlns:a16="http://schemas.microsoft.com/office/drawing/2014/main" id="{9C906BE3-4A5A-0986-AF7B-5CC10C6E43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7625" y="779694"/>
            <a:ext cx="4780351" cy="5975439"/>
          </a:xfrm>
          <a:prstGeom prst="rect">
            <a:avLst/>
          </a:prstGeom>
          <a:noFill/>
          <a:extLst>
            <a:ext uri="{909E8E84-426E-40DD-AFC4-6F175D3DCCD1}">
              <a14:hiddenFill xmlns:a14="http://schemas.microsoft.com/office/drawing/2010/main">
                <a:solidFill>
                  <a:srgbClr val="FFFFFF"/>
                </a:solidFill>
              </a14:hiddenFill>
            </a:ext>
          </a:extLst>
        </p:spPr>
      </p:pic>
      <p:sp>
        <p:nvSpPr>
          <p:cNvPr id="3" name="Star: 32 Points 2">
            <a:extLst>
              <a:ext uri="{FF2B5EF4-FFF2-40B4-BE49-F238E27FC236}">
                <a16:creationId xmlns:a16="http://schemas.microsoft.com/office/drawing/2014/main" id="{90F85463-9E36-A66E-C8E9-823743F9950E}"/>
              </a:ext>
            </a:extLst>
          </p:cNvPr>
          <p:cNvSpPr/>
          <p:nvPr/>
        </p:nvSpPr>
        <p:spPr>
          <a:xfrm>
            <a:off x="4299740" y="1759002"/>
            <a:ext cx="3879689" cy="1573134"/>
          </a:xfrm>
          <a:prstGeom prst="star32">
            <a:avLst>
              <a:gd name="adj" fmla="val 45381"/>
            </a:avLst>
          </a:prstGeom>
          <a:solidFill>
            <a:srgbClr val="FFFF00"/>
          </a:solidFill>
          <a:ln w="127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t"/>
          <a:lstStyle/>
          <a:p>
            <a:pPr algn="ctr"/>
            <a:r>
              <a:rPr lang="de-CH" sz="2800" b="1" dirty="0">
                <a:solidFill>
                  <a:sysClr val="windowText" lastClr="000000"/>
                </a:solidFill>
              </a:rPr>
              <a:t>Heute</a:t>
            </a:r>
          </a:p>
          <a:p>
            <a:pPr algn="ctr"/>
            <a:r>
              <a:rPr lang="de-CH" sz="2800" b="1" dirty="0">
                <a:solidFill>
                  <a:sysClr val="windowText" lastClr="000000"/>
                </a:solidFill>
              </a:rPr>
              <a:t>Positive Beispiele</a:t>
            </a:r>
          </a:p>
        </p:txBody>
      </p:sp>
    </p:spTree>
    <p:extLst>
      <p:ext uri="{BB962C8B-B14F-4D97-AF65-F5344CB8AC3E}">
        <p14:creationId xmlns:p14="http://schemas.microsoft.com/office/powerpoint/2010/main" val="30403240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C05C96-9E87-0C7C-6A27-D8D22A4508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1CE971-A0C3-45FE-0AE1-2950BE30A08F}"/>
              </a:ext>
            </a:extLst>
          </p:cNvPr>
          <p:cNvSpPr>
            <a:spLocks noGrp="1"/>
          </p:cNvSpPr>
          <p:nvPr>
            <p:ph type="title"/>
          </p:nvPr>
        </p:nvSpPr>
        <p:spPr/>
        <p:txBody>
          <a:bodyPr/>
          <a:lstStyle/>
          <a:p>
            <a:r>
              <a:rPr lang="de-CH" dirty="0"/>
              <a:t>Fachkräftemangel überall – Beispiele als Videos</a:t>
            </a:r>
          </a:p>
        </p:txBody>
      </p:sp>
      <p:sp>
        <p:nvSpPr>
          <p:cNvPr id="4" name="Slide Number Placeholder 3">
            <a:extLst>
              <a:ext uri="{FF2B5EF4-FFF2-40B4-BE49-F238E27FC236}">
                <a16:creationId xmlns:a16="http://schemas.microsoft.com/office/drawing/2014/main" id="{39383127-0BF1-F879-3937-35125415A990}"/>
              </a:ext>
            </a:extLst>
          </p:cNvPr>
          <p:cNvSpPr>
            <a:spLocks noGrp="1"/>
          </p:cNvSpPr>
          <p:nvPr>
            <p:ph type="sldNum" sz="quarter" idx="12"/>
          </p:nvPr>
        </p:nvSpPr>
        <p:spPr/>
        <p:txBody>
          <a:bodyPr/>
          <a:lstStyle/>
          <a:p>
            <a:fld id="{5A33CB2A-1702-4C1D-9CC4-8D472D39F19E}" type="slidenum">
              <a:rPr lang="en-US" smtClean="0"/>
              <a:t>47</a:t>
            </a:fld>
            <a:endParaRPr lang="en-US"/>
          </a:p>
        </p:txBody>
      </p:sp>
      <p:pic>
        <p:nvPicPr>
          <p:cNvPr id="6" name="9_arbeiterfails-20240922_163500-938461386">
            <a:hlinkClick r:id="" action="ppaction://media"/>
            <a:extLst>
              <a:ext uri="{FF2B5EF4-FFF2-40B4-BE49-F238E27FC236}">
                <a16:creationId xmlns:a16="http://schemas.microsoft.com/office/drawing/2014/main" id="{367EDBD9-E622-DDD4-AB3B-F44234C08D23}"/>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952875" y="1093788"/>
            <a:ext cx="4286250" cy="5219700"/>
          </a:xfrm>
        </p:spPr>
      </p:pic>
    </p:spTree>
    <p:extLst>
      <p:ext uri="{BB962C8B-B14F-4D97-AF65-F5344CB8AC3E}">
        <p14:creationId xmlns:p14="http://schemas.microsoft.com/office/powerpoint/2010/main" val="899770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73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983E6-03FD-2D61-8ED7-013CB66C99B6}"/>
              </a:ext>
            </a:extLst>
          </p:cNvPr>
          <p:cNvSpPr>
            <a:spLocks noGrp="1"/>
          </p:cNvSpPr>
          <p:nvPr>
            <p:ph type="title"/>
          </p:nvPr>
        </p:nvSpPr>
        <p:spPr/>
        <p:txBody>
          <a:bodyPr/>
          <a:lstStyle/>
          <a:p>
            <a:r>
              <a:rPr lang="de-CH" dirty="0"/>
              <a:t>Fachkräftemangel überall – Beispiele als Videos</a:t>
            </a:r>
          </a:p>
        </p:txBody>
      </p:sp>
      <p:sp>
        <p:nvSpPr>
          <p:cNvPr id="4" name="Slide Number Placeholder 3">
            <a:extLst>
              <a:ext uri="{FF2B5EF4-FFF2-40B4-BE49-F238E27FC236}">
                <a16:creationId xmlns:a16="http://schemas.microsoft.com/office/drawing/2014/main" id="{4C78A489-A33E-345F-E039-0438918B3D52}"/>
              </a:ext>
            </a:extLst>
          </p:cNvPr>
          <p:cNvSpPr>
            <a:spLocks noGrp="1"/>
          </p:cNvSpPr>
          <p:nvPr>
            <p:ph type="sldNum" sz="quarter" idx="12"/>
          </p:nvPr>
        </p:nvSpPr>
        <p:spPr/>
        <p:txBody>
          <a:bodyPr/>
          <a:lstStyle/>
          <a:p>
            <a:fld id="{5A33CB2A-1702-4C1D-9CC4-8D472D39F19E}" type="slidenum">
              <a:rPr lang="en-US" smtClean="0"/>
              <a:t>48</a:t>
            </a:fld>
            <a:endParaRPr lang="en-US"/>
          </a:p>
        </p:txBody>
      </p:sp>
      <p:pic>
        <p:nvPicPr>
          <p:cNvPr id="7" name="9_arbeiterfails-20241028_115133-1667668745">
            <a:hlinkClick r:id="" action="ppaction://media"/>
            <a:extLst>
              <a:ext uri="{FF2B5EF4-FFF2-40B4-BE49-F238E27FC236}">
                <a16:creationId xmlns:a16="http://schemas.microsoft.com/office/drawing/2014/main" id="{5456B3FB-5C2A-090C-58EF-997C4C401CA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468563" y="1093788"/>
            <a:ext cx="7256462" cy="5219700"/>
          </a:xfrm>
        </p:spPr>
      </p:pic>
    </p:spTree>
    <p:extLst>
      <p:ext uri="{BB962C8B-B14F-4D97-AF65-F5344CB8AC3E}">
        <p14:creationId xmlns:p14="http://schemas.microsoft.com/office/powerpoint/2010/main" val="3157505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73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983E6-03FD-2D61-8ED7-013CB66C99B6}"/>
              </a:ext>
            </a:extLst>
          </p:cNvPr>
          <p:cNvSpPr>
            <a:spLocks noGrp="1"/>
          </p:cNvSpPr>
          <p:nvPr>
            <p:ph type="title"/>
          </p:nvPr>
        </p:nvSpPr>
        <p:spPr/>
        <p:txBody>
          <a:bodyPr/>
          <a:lstStyle/>
          <a:p>
            <a:r>
              <a:rPr lang="de-CH" dirty="0"/>
              <a:t>Fachkräftemangel überall – Beispiele als Videos</a:t>
            </a:r>
          </a:p>
        </p:txBody>
      </p:sp>
      <p:sp>
        <p:nvSpPr>
          <p:cNvPr id="4" name="Slide Number Placeholder 3">
            <a:extLst>
              <a:ext uri="{FF2B5EF4-FFF2-40B4-BE49-F238E27FC236}">
                <a16:creationId xmlns:a16="http://schemas.microsoft.com/office/drawing/2014/main" id="{4C78A489-A33E-345F-E039-0438918B3D52}"/>
              </a:ext>
            </a:extLst>
          </p:cNvPr>
          <p:cNvSpPr>
            <a:spLocks noGrp="1"/>
          </p:cNvSpPr>
          <p:nvPr>
            <p:ph type="sldNum" sz="quarter" idx="12"/>
          </p:nvPr>
        </p:nvSpPr>
        <p:spPr/>
        <p:txBody>
          <a:bodyPr/>
          <a:lstStyle/>
          <a:p>
            <a:fld id="{5A33CB2A-1702-4C1D-9CC4-8D472D39F19E}" type="slidenum">
              <a:rPr lang="en-US" smtClean="0"/>
              <a:t>49</a:t>
            </a:fld>
            <a:endParaRPr lang="en-US"/>
          </a:p>
        </p:txBody>
      </p:sp>
      <p:pic>
        <p:nvPicPr>
          <p:cNvPr id="6" name="9_arbeiterfails-20250824_195040-915637894">
            <a:hlinkClick r:id="" action="ppaction://media"/>
            <a:extLst>
              <a:ext uri="{FF2B5EF4-FFF2-40B4-BE49-F238E27FC236}">
                <a16:creationId xmlns:a16="http://schemas.microsoft.com/office/drawing/2014/main" id="{D9E029A8-F0F8-26F0-6FBE-8BFEEBE577E5}"/>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629150" y="1093788"/>
            <a:ext cx="2933700" cy="5219700"/>
          </a:xfrm>
        </p:spPr>
      </p:pic>
    </p:spTree>
    <p:extLst>
      <p:ext uri="{BB962C8B-B14F-4D97-AF65-F5344CB8AC3E}">
        <p14:creationId xmlns:p14="http://schemas.microsoft.com/office/powerpoint/2010/main" val="2707889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3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983E6-03FD-2D61-8ED7-013CB66C99B6}"/>
              </a:ext>
            </a:extLst>
          </p:cNvPr>
          <p:cNvSpPr>
            <a:spLocks noGrp="1"/>
          </p:cNvSpPr>
          <p:nvPr>
            <p:ph type="title"/>
          </p:nvPr>
        </p:nvSpPr>
        <p:spPr/>
        <p:txBody>
          <a:bodyPr/>
          <a:lstStyle/>
          <a:p>
            <a:r>
              <a:rPr lang="de-CH" dirty="0"/>
              <a:t>Fachkräftemangel überall – Beispiele als Videos</a:t>
            </a:r>
          </a:p>
        </p:txBody>
      </p:sp>
      <p:sp>
        <p:nvSpPr>
          <p:cNvPr id="4" name="Slide Number Placeholder 3">
            <a:extLst>
              <a:ext uri="{FF2B5EF4-FFF2-40B4-BE49-F238E27FC236}">
                <a16:creationId xmlns:a16="http://schemas.microsoft.com/office/drawing/2014/main" id="{4C78A489-A33E-345F-E039-0438918B3D52}"/>
              </a:ext>
            </a:extLst>
          </p:cNvPr>
          <p:cNvSpPr>
            <a:spLocks noGrp="1"/>
          </p:cNvSpPr>
          <p:nvPr>
            <p:ph type="sldNum" sz="quarter" idx="12"/>
          </p:nvPr>
        </p:nvSpPr>
        <p:spPr/>
        <p:txBody>
          <a:bodyPr/>
          <a:lstStyle/>
          <a:p>
            <a:fld id="{5A33CB2A-1702-4C1D-9CC4-8D472D39F19E}" type="slidenum">
              <a:rPr lang="en-US" smtClean="0"/>
              <a:t>50</a:t>
            </a:fld>
            <a:endParaRPr lang="en-US"/>
          </a:p>
        </p:txBody>
      </p:sp>
      <p:pic>
        <p:nvPicPr>
          <p:cNvPr id="7" name="arbeiterdesmonats-20250713_215507-1568716045">
            <a:hlinkClick r:id="" action="ppaction://media"/>
            <a:extLst>
              <a:ext uri="{FF2B5EF4-FFF2-40B4-BE49-F238E27FC236}">
                <a16:creationId xmlns:a16="http://schemas.microsoft.com/office/drawing/2014/main" id="{6DCF2EAD-ABC6-FD08-DCCC-EB843D4B621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627563" y="1093788"/>
            <a:ext cx="2936875" cy="5219700"/>
          </a:xfrm>
        </p:spPr>
      </p:pic>
    </p:spTree>
    <p:extLst>
      <p:ext uri="{BB962C8B-B14F-4D97-AF65-F5344CB8AC3E}">
        <p14:creationId xmlns:p14="http://schemas.microsoft.com/office/powerpoint/2010/main" val="2404177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90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983E6-03FD-2D61-8ED7-013CB66C99B6}"/>
              </a:ext>
            </a:extLst>
          </p:cNvPr>
          <p:cNvSpPr>
            <a:spLocks noGrp="1"/>
          </p:cNvSpPr>
          <p:nvPr>
            <p:ph type="title"/>
          </p:nvPr>
        </p:nvSpPr>
        <p:spPr/>
        <p:txBody>
          <a:bodyPr/>
          <a:lstStyle/>
          <a:p>
            <a:r>
              <a:rPr lang="de-CH" dirty="0"/>
              <a:t>Fachkräftemangel überall – Beispiele als Videos</a:t>
            </a:r>
          </a:p>
        </p:txBody>
      </p:sp>
      <p:sp>
        <p:nvSpPr>
          <p:cNvPr id="4" name="Slide Number Placeholder 3">
            <a:extLst>
              <a:ext uri="{FF2B5EF4-FFF2-40B4-BE49-F238E27FC236}">
                <a16:creationId xmlns:a16="http://schemas.microsoft.com/office/drawing/2014/main" id="{4C78A489-A33E-345F-E039-0438918B3D52}"/>
              </a:ext>
            </a:extLst>
          </p:cNvPr>
          <p:cNvSpPr>
            <a:spLocks noGrp="1"/>
          </p:cNvSpPr>
          <p:nvPr>
            <p:ph type="sldNum" sz="quarter" idx="12"/>
          </p:nvPr>
        </p:nvSpPr>
        <p:spPr/>
        <p:txBody>
          <a:bodyPr/>
          <a:lstStyle/>
          <a:p>
            <a:fld id="{5A33CB2A-1702-4C1D-9CC4-8D472D39F19E}" type="slidenum">
              <a:rPr lang="en-US" smtClean="0"/>
              <a:t>51</a:t>
            </a:fld>
            <a:endParaRPr lang="en-US"/>
          </a:p>
        </p:txBody>
      </p:sp>
      <p:pic>
        <p:nvPicPr>
          <p:cNvPr id="25" name="Recording 2026-03-01 110216">
            <a:hlinkClick r:id="" action="ppaction://media"/>
            <a:extLst>
              <a:ext uri="{FF2B5EF4-FFF2-40B4-BE49-F238E27FC236}">
                <a16:creationId xmlns:a16="http://schemas.microsoft.com/office/drawing/2014/main" id="{9BA97E72-0694-8A21-4EA1-36E87DE2BD89}"/>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067175" y="1093788"/>
            <a:ext cx="4056063" cy="5219700"/>
          </a:xfrm>
        </p:spPr>
      </p:pic>
    </p:spTree>
    <p:extLst>
      <p:ext uri="{BB962C8B-B14F-4D97-AF65-F5344CB8AC3E}">
        <p14:creationId xmlns:p14="http://schemas.microsoft.com/office/powerpoint/2010/main" val="3831706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66"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5"/>
                </p:tgtEl>
              </p:cMediaNode>
            </p:video>
            <p:seq concurrent="1" nextAc="seek">
              <p:cTn id="8" restart="whenNotActive" fill="hold" evtFilter="cancelBubble" nodeType="interactiveSeq">
                <p:stCondLst>
                  <p:cond evt="onClick" delay="0">
                    <p:tgtEl>
                      <p:spTgt spid="2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5"/>
                                        </p:tgtEl>
                                      </p:cBhvr>
                                    </p:cmd>
                                  </p:childTnLst>
                                </p:cTn>
                              </p:par>
                            </p:childTnLst>
                          </p:cTn>
                        </p:par>
                      </p:childTnLst>
                    </p:cTn>
                  </p:par>
                </p:childTnLst>
              </p:cTn>
              <p:nextCondLst>
                <p:cond evt="onClick" delay="0">
                  <p:tgtEl>
                    <p:spTgt spid="25"/>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983E6-03FD-2D61-8ED7-013CB66C99B6}"/>
              </a:ext>
            </a:extLst>
          </p:cNvPr>
          <p:cNvSpPr>
            <a:spLocks noGrp="1"/>
          </p:cNvSpPr>
          <p:nvPr>
            <p:ph type="title"/>
          </p:nvPr>
        </p:nvSpPr>
        <p:spPr/>
        <p:txBody>
          <a:bodyPr/>
          <a:lstStyle/>
          <a:p>
            <a:r>
              <a:rPr lang="de-CH" dirty="0"/>
              <a:t>Fachkräftemangel überall – Beispiele als Videos</a:t>
            </a:r>
          </a:p>
        </p:txBody>
      </p:sp>
      <p:sp>
        <p:nvSpPr>
          <p:cNvPr id="4" name="Slide Number Placeholder 3">
            <a:extLst>
              <a:ext uri="{FF2B5EF4-FFF2-40B4-BE49-F238E27FC236}">
                <a16:creationId xmlns:a16="http://schemas.microsoft.com/office/drawing/2014/main" id="{4C78A489-A33E-345F-E039-0438918B3D52}"/>
              </a:ext>
            </a:extLst>
          </p:cNvPr>
          <p:cNvSpPr>
            <a:spLocks noGrp="1"/>
          </p:cNvSpPr>
          <p:nvPr>
            <p:ph type="sldNum" sz="quarter" idx="12"/>
          </p:nvPr>
        </p:nvSpPr>
        <p:spPr/>
        <p:txBody>
          <a:bodyPr/>
          <a:lstStyle/>
          <a:p>
            <a:fld id="{5A33CB2A-1702-4C1D-9CC4-8D472D39F19E}" type="slidenum">
              <a:rPr lang="en-US" smtClean="0"/>
              <a:t>52</a:t>
            </a:fld>
            <a:endParaRPr lang="en-US"/>
          </a:p>
        </p:txBody>
      </p:sp>
      <p:pic>
        <p:nvPicPr>
          <p:cNvPr id="10" name="9_arbeiterfails-20241213_190952-822168826">
            <a:hlinkClick r:id="" action="ppaction://media"/>
            <a:extLst>
              <a:ext uri="{FF2B5EF4-FFF2-40B4-BE49-F238E27FC236}">
                <a16:creationId xmlns:a16="http://schemas.microsoft.com/office/drawing/2014/main" id="{1A893214-57C8-946A-1529-16B171838EE9}"/>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545099" y="1093788"/>
            <a:ext cx="7101802" cy="5219700"/>
          </a:xfrm>
        </p:spPr>
      </p:pic>
    </p:spTree>
    <p:extLst>
      <p:ext uri="{BB962C8B-B14F-4D97-AF65-F5344CB8AC3E}">
        <p14:creationId xmlns:p14="http://schemas.microsoft.com/office/powerpoint/2010/main" val="494470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0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0"/>
                                        </p:tgtEl>
                                      </p:cBhvr>
                                    </p:cmd>
                                  </p:childTnLst>
                                </p:cTn>
                              </p:par>
                            </p:childTnLst>
                          </p:cTn>
                        </p:par>
                      </p:childTnLst>
                    </p:cTn>
                  </p:par>
                </p:childTnLst>
              </p:cTn>
              <p:nextCondLst>
                <p:cond evt="onClick" delay="0">
                  <p:tgtEl>
                    <p:spTgt spid="10"/>
                  </p:tgtEl>
                </p:cond>
              </p:nextCondLst>
            </p:seq>
            <p:video>
              <p:cMediaNode vol="80000" mute="1">
                <p:cTn id="12" fill="hold" display="0">
                  <p:stCondLst>
                    <p:cond delay="indefinite"/>
                  </p:stCondLst>
                </p:cTn>
                <p:tgtEl>
                  <p:spTgt spid="10"/>
                </p:tgtEl>
              </p:cMediaNode>
            </p:vide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983E6-03FD-2D61-8ED7-013CB66C99B6}"/>
              </a:ext>
            </a:extLst>
          </p:cNvPr>
          <p:cNvSpPr>
            <a:spLocks noGrp="1"/>
          </p:cNvSpPr>
          <p:nvPr>
            <p:ph type="title"/>
          </p:nvPr>
        </p:nvSpPr>
        <p:spPr/>
        <p:txBody>
          <a:bodyPr/>
          <a:lstStyle/>
          <a:p>
            <a:r>
              <a:rPr lang="de-CH" dirty="0"/>
              <a:t>Fachkräftemangel überall – Beispiele als Videos</a:t>
            </a:r>
          </a:p>
        </p:txBody>
      </p:sp>
      <p:sp>
        <p:nvSpPr>
          <p:cNvPr id="4" name="Slide Number Placeholder 3">
            <a:extLst>
              <a:ext uri="{FF2B5EF4-FFF2-40B4-BE49-F238E27FC236}">
                <a16:creationId xmlns:a16="http://schemas.microsoft.com/office/drawing/2014/main" id="{4C78A489-A33E-345F-E039-0438918B3D52}"/>
              </a:ext>
            </a:extLst>
          </p:cNvPr>
          <p:cNvSpPr>
            <a:spLocks noGrp="1"/>
          </p:cNvSpPr>
          <p:nvPr>
            <p:ph type="sldNum" sz="quarter" idx="12"/>
          </p:nvPr>
        </p:nvSpPr>
        <p:spPr/>
        <p:txBody>
          <a:bodyPr/>
          <a:lstStyle/>
          <a:p>
            <a:fld id="{5A33CB2A-1702-4C1D-9CC4-8D472D39F19E}" type="slidenum">
              <a:rPr lang="en-US" smtClean="0"/>
              <a:t>53</a:t>
            </a:fld>
            <a:endParaRPr lang="en-US"/>
          </a:p>
        </p:txBody>
      </p:sp>
      <p:pic>
        <p:nvPicPr>
          <p:cNvPr id="6" name="arbeiterfails-20240104_091120-1284259500">
            <a:hlinkClick r:id="" action="ppaction://media"/>
            <a:extLst>
              <a:ext uri="{FF2B5EF4-FFF2-40B4-BE49-F238E27FC236}">
                <a16:creationId xmlns:a16="http://schemas.microsoft.com/office/drawing/2014/main" id="{A5924671-4894-00E7-BBD8-A88CD9B525F3}"/>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146425" y="1093788"/>
            <a:ext cx="5899150" cy="5219700"/>
          </a:xfrm>
        </p:spPr>
      </p:pic>
    </p:spTree>
    <p:extLst>
      <p:ext uri="{BB962C8B-B14F-4D97-AF65-F5344CB8AC3E}">
        <p14:creationId xmlns:p14="http://schemas.microsoft.com/office/powerpoint/2010/main" val="190941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6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983E6-03FD-2D61-8ED7-013CB66C99B6}"/>
              </a:ext>
            </a:extLst>
          </p:cNvPr>
          <p:cNvSpPr>
            <a:spLocks noGrp="1"/>
          </p:cNvSpPr>
          <p:nvPr>
            <p:ph type="title"/>
          </p:nvPr>
        </p:nvSpPr>
        <p:spPr/>
        <p:txBody>
          <a:bodyPr/>
          <a:lstStyle/>
          <a:p>
            <a:r>
              <a:rPr lang="de-CH" dirty="0"/>
              <a:t>Fachkräftemangel überall – Beispiele als Videos</a:t>
            </a:r>
          </a:p>
        </p:txBody>
      </p:sp>
      <p:sp>
        <p:nvSpPr>
          <p:cNvPr id="4" name="Slide Number Placeholder 3">
            <a:extLst>
              <a:ext uri="{FF2B5EF4-FFF2-40B4-BE49-F238E27FC236}">
                <a16:creationId xmlns:a16="http://schemas.microsoft.com/office/drawing/2014/main" id="{4C78A489-A33E-345F-E039-0438918B3D52}"/>
              </a:ext>
            </a:extLst>
          </p:cNvPr>
          <p:cNvSpPr>
            <a:spLocks noGrp="1"/>
          </p:cNvSpPr>
          <p:nvPr>
            <p:ph type="sldNum" sz="quarter" idx="12"/>
          </p:nvPr>
        </p:nvSpPr>
        <p:spPr/>
        <p:txBody>
          <a:bodyPr/>
          <a:lstStyle/>
          <a:p>
            <a:fld id="{5A33CB2A-1702-4C1D-9CC4-8D472D39F19E}" type="slidenum">
              <a:rPr lang="en-US" smtClean="0"/>
              <a:t>54</a:t>
            </a:fld>
            <a:endParaRPr lang="en-US"/>
          </a:p>
        </p:txBody>
      </p:sp>
      <p:pic>
        <p:nvPicPr>
          <p:cNvPr id="11" name="9_arbeiterfails-20250217_084748-4272466810">
            <a:hlinkClick r:id="" action="ppaction://media"/>
            <a:extLst>
              <a:ext uri="{FF2B5EF4-FFF2-40B4-BE49-F238E27FC236}">
                <a16:creationId xmlns:a16="http://schemas.microsoft.com/office/drawing/2014/main" id="{1EEBC109-9544-6080-8B1D-FD3BB7300E43}"/>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792538" y="1093788"/>
            <a:ext cx="4605337" cy="5219700"/>
          </a:xfrm>
        </p:spPr>
      </p:pic>
    </p:spTree>
    <p:extLst>
      <p:ext uri="{BB962C8B-B14F-4D97-AF65-F5344CB8AC3E}">
        <p14:creationId xmlns:p14="http://schemas.microsoft.com/office/powerpoint/2010/main" val="3183425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275"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11701A-DCF7-960C-4072-B2C5B744E6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165E89-EC19-DDFB-0310-9DBEDCC1BC33}"/>
              </a:ext>
            </a:extLst>
          </p:cNvPr>
          <p:cNvSpPr>
            <a:spLocks noGrp="1"/>
          </p:cNvSpPr>
          <p:nvPr>
            <p:ph type="title"/>
          </p:nvPr>
        </p:nvSpPr>
        <p:spPr/>
        <p:txBody>
          <a:bodyPr/>
          <a:lstStyle/>
          <a:p>
            <a:r>
              <a:rPr lang="de-CH" dirty="0"/>
              <a:t>Fachkräftemangel überall – Beispiele als Videos</a:t>
            </a:r>
          </a:p>
        </p:txBody>
      </p:sp>
      <p:sp>
        <p:nvSpPr>
          <p:cNvPr id="4" name="Slide Number Placeholder 3">
            <a:extLst>
              <a:ext uri="{FF2B5EF4-FFF2-40B4-BE49-F238E27FC236}">
                <a16:creationId xmlns:a16="http://schemas.microsoft.com/office/drawing/2014/main" id="{7ADDB98B-88FF-AEFF-3C47-E9E53E4A42DF}"/>
              </a:ext>
            </a:extLst>
          </p:cNvPr>
          <p:cNvSpPr>
            <a:spLocks noGrp="1"/>
          </p:cNvSpPr>
          <p:nvPr>
            <p:ph type="sldNum" sz="quarter" idx="12"/>
          </p:nvPr>
        </p:nvSpPr>
        <p:spPr/>
        <p:txBody>
          <a:bodyPr/>
          <a:lstStyle/>
          <a:p>
            <a:fld id="{5A33CB2A-1702-4C1D-9CC4-8D472D39F19E}" type="slidenum">
              <a:rPr lang="en-US" smtClean="0"/>
              <a:t>55</a:t>
            </a:fld>
            <a:endParaRPr lang="en-US"/>
          </a:p>
        </p:txBody>
      </p:sp>
      <p:pic>
        <p:nvPicPr>
          <p:cNvPr id="7" name="9_arbeiterfails-20250606_104555-2242692433">
            <a:hlinkClick r:id="" action="ppaction://media"/>
            <a:extLst>
              <a:ext uri="{FF2B5EF4-FFF2-40B4-BE49-F238E27FC236}">
                <a16:creationId xmlns:a16="http://schemas.microsoft.com/office/drawing/2014/main" id="{0435F3BD-6E2E-A923-3D55-2123E7E6E87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627563" y="1093788"/>
            <a:ext cx="2936875" cy="5219700"/>
          </a:xfrm>
        </p:spPr>
      </p:pic>
    </p:spTree>
    <p:extLst>
      <p:ext uri="{BB962C8B-B14F-4D97-AF65-F5344CB8AC3E}">
        <p14:creationId xmlns:p14="http://schemas.microsoft.com/office/powerpoint/2010/main" val="4106627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00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7A43B4-B41D-AD99-E7BB-BB413E303E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2584ED-F2FC-3189-A033-5177B2F79D70}"/>
              </a:ext>
            </a:extLst>
          </p:cNvPr>
          <p:cNvSpPr>
            <a:spLocks noGrp="1"/>
          </p:cNvSpPr>
          <p:nvPr>
            <p:ph type="title"/>
          </p:nvPr>
        </p:nvSpPr>
        <p:spPr/>
        <p:txBody>
          <a:bodyPr/>
          <a:lstStyle/>
          <a:p>
            <a:r>
              <a:rPr lang="de-CH" dirty="0"/>
              <a:t>Fachkräftemangel überall – Beispiele als Videos</a:t>
            </a:r>
          </a:p>
        </p:txBody>
      </p:sp>
      <p:sp>
        <p:nvSpPr>
          <p:cNvPr id="4" name="Slide Number Placeholder 3">
            <a:extLst>
              <a:ext uri="{FF2B5EF4-FFF2-40B4-BE49-F238E27FC236}">
                <a16:creationId xmlns:a16="http://schemas.microsoft.com/office/drawing/2014/main" id="{B87E8FFC-D31C-4038-D97C-299347518712}"/>
              </a:ext>
            </a:extLst>
          </p:cNvPr>
          <p:cNvSpPr>
            <a:spLocks noGrp="1"/>
          </p:cNvSpPr>
          <p:nvPr>
            <p:ph type="sldNum" sz="quarter" idx="12"/>
          </p:nvPr>
        </p:nvSpPr>
        <p:spPr/>
        <p:txBody>
          <a:bodyPr/>
          <a:lstStyle/>
          <a:p>
            <a:fld id="{5A33CB2A-1702-4C1D-9CC4-8D472D39F19E}" type="slidenum">
              <a:rPr lang="en-US" smtClean="0"/>
              <a:t>56</a:t>
            </a:fld>
            <a:endParaRPr lang="en-US"/>
          </a:p>
        </p:txBody>
      </p:sp>
      <p:pic>
        <p:nvPicPr>
          <p:cNvPr id="7" name="baustellenfails-20200313_182710-1081891127">
            <a:hlinkClick r:id="" action="ppaction://media"/>
            <a:extLst>
              <a:ext uri="{FF2B5EF4-FFF2-40B4-BE49-F238E27FC236}">
                <a16:creationId xmlns:a16="http://schemas.microsoft.com/office/drawing/2014/main" id="{C20A5832-84BC-AE9D-DD79-0BF95C61D2F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008438" y="1093788"/>
            <a:ext cx="4175125" cy="5219700"/>
          </a:xfrm>
        </p:spPr>
      </p:pic>
    </p:spTree>
    <p:extLst>
      <p:ext uri="{BB962C8B-B14F-4D97-AF65-F5344CB8AC3E}">
        <p14:creationId xmlns:p14="http://schemas.microsoft.com/office/powerpoint/2010/main" val="2130992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06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983E6-03FD-2D61-8ED7-013CB66C99B6}"/>
              </a:ext>
            </a:extLst>
          </p:cNvPr>
          <p:cNvSpPr>
            <a:spLocks noGrp="1"/>
          </p:cNvSpPr>
          <p:nvPr>
            <p:ph type="title"/>
          </p:nvPr>
        </p:nvSpPr>
        <p:spPr/>
        <p:txBody>
          <a:bodyPr/>
          <a:lstStyle/>
          <a:p>
            <a:r>
              <a:rPr lang="de-CH" dirty="0"/>
              <a:t>Fachkräftemangel überall – Beispiele als Videos</a:t>
            </a:r>
          </a:p>
        </p:txBody>
      </p:sp>
      <p:sp>
        <p:nvSpPr>
          <p:cNvPr id="4" name="Slide Number Placeholder 3">
            <a:extLst>
              <a:ext uri="{FF2B5EF4-FFF2-40B4-BE49-F238E27FC236}">
                <a16:creationId xmlns:a16="http://schemas.microsoft.com/office/drawing/2014/main" id="{4C78A489-A33E-345F-E039-0438918B3D52}"/>
              </a:ext>
            </a:extLst>
          </p:cNvPr>
          <p:cNvSpPr>
            <a:spLocks noGrp="1"/>
          </p:cNvSpPr>
          <p:nvPr>
            <p:ph type="sldNum" sz="quarter" idx="12"/>
          </p:nvPr>
        </p:nvSpPr>
        <p:spPr/>
        <p:txBody>
          <a:bodyPr/>
          <a:lstStyle/>
          <a:p>
            <a:fld id="{5A33CB2A-1702-4C1D-9CC4-8D472D39F19E}" type="slidenum">
              <a:rPr lang="en-US" smtClean="0"/>
              <a:t>57</a:t>
            </a:fld>
            <a:endParaRPr lang="en-US"/>
          </a:p>
        </p:txBody>
      </p:sp>
      <p:pic>
        <p:nvPicPr>
          <p:cNvPr id="7" name="arbeiterdesmonats-20250318_094059-2362249240">
            <a:hlinkClick r:id="" action="ppaction://media"/>
            <a:extLst>
              <a:ext uri="{FF2B5EF4-FFF2-40B4-BE49-F238E27FC236}">
                <a16:creationId xmlns:a16="http://schemas.microsoft.com/office/drawing/2014/main" id="{31825CE5-1C70-10FF-DD25-D76DEECD589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4627563" y="1093788"/>
            <a:ext cx="2936875" cy="5219700"/>
          </a:xfrm>
        </p:spPr>
      </p:pic>
    </p:spTree>
    <p:extLst>
      <p:ext uri="{BB962C8B-B14F-4D97-AF65-F5344CB8AC3E}">
        <p14:creationId xmlns:p14="http://schemas.microsoft.com/office/powerpoint/2010/main" val="3366919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55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983E6-03FD-2D61-8ED7-013CB66C99B6}"/>
              </a:ext>
            </a:extLst>
          </p:cNvPr>
          <p:cNvSpPr>
            <a:spLocks noGrp="1"/>
          </p:cNvSpPr>
          <p:nvPr>
            <p:ph type="title"/>
          </p:nvPr>
        </p:nvSpPr>
        <p:spPr/>
        <p:txBody>
          <a:bodyPr/>
          <a:lstStyle/>
          <a:p>
            <a:r>
              <a:rPr lang="de-CH" dirty="0"/>
              <a:t>Fachkräftemangel überall – Beispiele als Videos</a:t>
            </a:r>
          </a:p>
        </p:txBody>
      </p:sp>
      <p:sp>
        <p:nvSpPr>
          <p:cNvPr id="4" name="Slide Number Placeholder 3">
            <a:extLst>
              <a:ext uri="{FF2B5EF4-FFF2-40B4-BE49-F238E27FC236}">
                <a16:creationId xmlns:a16="http://schemas.microsoft.com/office/drawing/2014/main" id="{4C78A489-A33E-345F-E039-0438918B3D52}"/>
              </a:ext>
            </a:extLst>
          </p:cNvPr>
          <p:cNvSpPr>
            <a:spLocks noGrp="1"/>
          </p:cNvSpPr>
          <p:nvPr>
            <p:ph type="sldNum" sz="quarter" idx="12"/>
          </p:nvPr>
        </p:nvSpPr>
        <p:spPr/>
        <p:txBody>
          <a:bodyPr/>
          <a:lstStyle/>
          <a:p>
            <a:fld id="{5A33CB2A-1702-4C1D-9CC4-8D472D39F19E}" type="slidenum">
              <a:rPr lang="en-US" smtClean="0"/>
              <a:t>58</a:t>
            </a:fld>
            <a:endParaRPr lang="en-US"/>
          </a:p>
        </p:txBody>
      </p:sp>
      <p:pic>
        <p:nvPicPr>
          <p:cNvPr id="10" name="baustellenfails-20191203_075808-3941315905">
            <a:hlinkClick r:id="" action="ppaction://media"/>
            <a:extLst>
              <a:ext uri="{FF2B5EF4-FFF2-40B4-BE49-F238E27FC236}">
                <a16:creationId xmlns:a16="http://schemas.microsoft.com/office/drawing/2014/main" id="{9AAFED35-8F8F-AC7E-C5E9-25EEDBE67DE9}"/>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4008438" y="1093788"/>
            <a:ext cx="4175125" cy="5219700"/>
          </a:xfrm>
        </p:spPr>
      </p:pic>
    </p:spTree>
    <p:extLst>
      <p:ext uri="{BB962C8B-B14F-4D97-AF65-F5344CB8AC3E}">
        <p14:creationId xmlns:p14="http://schemas.microsoft.com/office/powerpoint/2010/main" val="1204933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555"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F96142-96BC-54CB-78A5-3BF415A1E3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68E789-A0F5-0BA1-2D19-0062FF050420}"/>
              </a:ext>
            </a:extLst>
          </p:cNvPr>
          <p:cNvSpPr>
            <a:spLocks noGrp="1"/>
          </p:cNvSpPr>
          <p:nvPr>
            <p:ph type="title"/>
          </p:nvPr>
        </p:nvSpPr>
        <p:spPr/>
        <p:txBody>
          <a:bodyPr/>
          <a:lstStyle/>
          <a:p>
            <a:r>
              <a:rPr lang="de-CH" dirty="0"/>
              <a:t>Fachkräftemangel überall – Beispiele als Videos</a:t>
            </a:r>
          </a:p>
        </p:txBody>
      </p:sp>
      <p:sp>
        <p:nvSpPr>
          <p:cNvPr id="4" name="Slide Number Placeholder 3">
            <a:extLst>
              <a:ext uri="{FF2B5EF4-FFF2-40B4-BE49-F238E27FC236}">
                <a16:creationId xmlns:a16="http://schemas.microsoft.com/office/drawing/2014/main" id="{B92EECC2-1B50-E975-594A-D863A849FA0D}"/>
              </a:ext>
            </a:extLst>
          </p:cNvPr>
          <p:cNvSpPr>
            <a:spLocks noGrp="1"/>
          </p:cNvSpPr>
          <p:nvPr>
            <p:ph type="sldNum" sz="quarter" idx="12"/>
          </p:nvPr>
        </p:nvSpPr>
        <p:spPr/>
        <p:txBody>
          <a:bodyPr/>
          <a:lstStyle/>
          <a:p>
            <a:fld id="{5A33CB2A-1702-4C1D-9CC4-8D472D39F19E}" type="slidenum">
              <a:rPr lang="en-US" smtClean="0"/>
              <a:t>59</a:t>
            </a:fld>
            <a:endParaRPr lang="en-US"/>
          </a:p>
        </p:txBody>
      </p:sp>
      <p:pic>
        <p:nvPicPr>
          <p:cNvPr id="7" name="arbeiterfails-20240305_142548-1589529317">
            <a:hlinkClick r:id="" action="ppaction://media"/>
            <a:extLst>
              <a:ext uri="{FF2B5EF4-FFF2-40B4-BE49-F238E27FC236}">
                <a16:creationId xmlns:a16="http://schemas.microsoft.com/office/drawing/2014/main" id="{2B05160A-8DFD-1A0C-D99B-6A936B866C8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425825" y="1093788"/>
            <a:ext cx="5338763" cy="5219700"/>
          </a:xfrm>
        </p:spPr>
      </p:pic>
    </p:spTree>
    <p:extLst>
      <p:ext uri="{BB962C8B-B14F-4D97-AF65-F5344CB8AC3E}">
        <p14:creationId xmlns:p14="http://schemas.microsoft.com/office/powerpoint/2010/main" val="1411224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5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C86E9BF-D837-2AB0-BF9A-F6668CCCCA7E}"/>
              </a:ext>
            </a:extLst>
          </p:cNvPr>
          <p:cNvSpPr>
            <a:spLocks noGrp="1"/>
          </p:cNvSpPr>
          <p:nvPr>
            <p:ph idx="1"/>
          </p:nvPr>
        </p:nvSpPr>
        <p:spPr>
          <a:xfrm>
            <a:off x="6268996" y="1085353"/>
            <a:ext cx="5610830" cy="5580918"/>
          </a:xfrm>
        </p:spPr>
        <p:txBody>
          <a:bodyPr vert="horz" lIns="91440" tIns="45720" rIns="91440" bIns="45720" rtlCol="0">
            <a:noAutofit/>
          </a:bodyPr>
          <a:lstStyle/>
          <a:p>
            <a:r>
              <a:rPr lang="en-US" b="1" dirty="0">
                <a:latin typeface="Arial" panose="020B0604020202020204" pitchFamily="34" charset="0"/>
                <a:cs typeface="Arial" panose="020B0604020202020204" pitchFamily="34" charset="0"/>
              </a:rPr>
              <a:t>Thema </a:t>
            </a:r>
            <a:r>
              <a:rPr lang="en-US" b="1" dirty="0" err="1">
                <a:latin typeface="Arial" panose="020B0604020202020204" pitchFamily="34" charset="0"/>
                <a:cs typeface="Arial" panose="020B0604020202020204" pitchFamily="34" charset="0"/>
              </a:rPr>
              <a:t>Töne</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aus</a:t>
            </a:r>
            <a:r>
              <a:rPr lang="en-US" b="1" dirty="0">
                <a:latin typeface="Arial" panose="020B0604020202020204" pitchFamily="34" charset="0"/>
                <a:cs typeface="Arial" panose="020B0604020202020204" pitchFamily="34" charset="0"/>
              </a:rPr>
              <a:t> der </a:t>
            </a:r>
            <a:r>
              <a:rPr lang="en-US" b="1" dirty="0" err="1">
                <a:latin typeface="Arial" panose="020B0604020202020204" pitchFamily="34" charset="0"/>
                <a:cs typeface="Arial" panose="020B0604020202020204" pitchFamily="34" charset="0"/>
              </a:rPr>
              <a:t>Röhre</a:t>
            </a:r>
            <a:endParaRPr lang="en-US" b="1" dirty="0">
              <a:latin typeface="Arial" panose="020B0604020202020204" pitchFamily="34" charset="0"/>
              <a:cs typeface="Arial" panose="020B0604020202020204" pitchFamily="34" charset="0"/>
            </a:endParaRPr>
          </a:p>
          <a:p>
            <a:r>
              <a:rPr lang="de-CH" sz="1400" dirty="0">
                <a:latin typeface="Arial" panose="020B0604020202020204" pitchFamily="34" charset="0"/>
                <a:cs typeface="Arial" panose="020B0604020202020204" pitchFamily="34" charset="0"/>
                <a:hlinkClick r:id="rId2"/>
              </a:rPr>
              <a:t>https://explorer.technorama.ch/de/experiment/experiment-vorlage-3-2-6</a:t>
            </a:r>
            <a:r>
              <a:rPr lang="de-CH" sz="1400" dirty="0">
                <a:latin typeface="Arial" panose="020B0604020202020204" pitchFamily="34" charset="0"/>
                <a:cs typeface="Arial" panose="020B0604020202020204" pitchFamily="34" charset="0"/>
              </a:rPr>
              <a:t> </a:t>
            </a:r>
          </a:p>
          <a:p>
            <a:r>
              <a:rPr lang="de-CH" sz="1400" dirty="0">
                <a:latin typeface="Arial" panose="020B0604020202020204" pitchFamily="34" charset="0"/>
                <a:cs typeface="Arial" panose="020B0604020202020204" pitchFamily="34" charset="0"/>
                <a:hlinkClick r:id="rId3"/>
              </a:rPr>
              <a:t>https://de.wikipedia.org/wiki/Kundtsches_Staubrohr</a:t>
            </a:r>
            <a:r>
              <a:rPr lang="de-CH" sz="1400" dirty="0">
                <a:latin typeface="Arial" panose="020B0604020202020204" pitchFamily="34" charset="0"/>
                <a:cs typeface="Arial" panose="020B0604020202020204" pitchFamily="34" charset="0"/>
              </a:rPr>
              <a:t>     </a:t>
            </a:r>
          </a:p>
          <a:p>
            <a:r>
              <a:rPr lang="de-CH" sz="1400" dirty="0">
                <a:latin typeface="Arial" panose="020B0604020202020204" pitchFamily="34" charset="0"/>
                <a:cs typeface="Arial" panose="020B0604020202020204" pitchFamily="34" charset="0"/>
                <a:hlinkClick r:id="rId4"/>
              </a:rPr>
              <a:t>https://www.philtulga.com/Fraction%20Tubes.html</a:t>
            </a:r>
            <a:r>
              <a:rPr lang="de-CH" sz="1400" dirty="0">
                <a:latin typeface="Arial" panose="020B0604020202020204" pitchFamily="34" charset="0"/>
                <a:cs typeface="Arial" panose="020B0604020202020204" pitchFamily="34" charset="0"/>
              </a:rPr>
              <a:t> </a:t>
            </a:r>
          </a:p>
          <a:p>
            <a:r>
              <a:rPr lang="de-CH" sz="1400" dirty="0">
                <a:latin typeface="Arial" panose="020B0604020202020204" pitchFamily="34" charset="0"/>
                <a:cs typeface="Arial" panose="020B0604020202020204" pitchFamily="34" charset="0"/>
                <a:hlinkClick r:id="rId5"/>
              </a:rPr>
              <a:t>https://www.philtulga.com/FractionTubes.pdf</a:t>
            </a:r>
            <a:r>
              <a:rPr lang="de-CH" sz="1400" dirty="0">
                <a:latin typeface="Arial" panose="020B0604020202020204" pitchFamily="34" charset="0"/>
                <a:cs typeface="Arial" panose="020B0604020202020204" pitchFamily="34" charset="0"/>
              </a:rPr>
              <a:t> </a:t>
            </a:r>
          </a:p>
          <a:p>
            <a:endParaRPr lang="en-US" sz="1400" u="sng" dirty="0">
              <a:latin typeface="Arial" panose="020B0604020202020204" pitchFamily="34" charset="0"/>
              <a:cs typeface="Arial" panose="020B0604020202020204" pitchFamily="34" charset="0"/>
            </a:endParaRPr>
          </a:p>
          <a:p>
            <a:endParaRPr lang="en-US" sz="1400" u="sng" dirty="0">
              <a:latin typeface="Arial" panose="020B0604020202020204" pitchFamily="34" charset="0"/>
              <a:cs typeface="Arial" panose="020B0604020202020204" pitchFamily="34" charset="0"/>
            </a:endParaRPr>
          </a:p>
          <a:p>
            <a:endParaRPr lang="de-CH" sz="1400" dirty="0">
              <a:latin typeface="Arial" panose="020B0604020202020204" pitchFamily="34" charset="0"/>
              <a:cs typeface="Arial" panose="020B0604020202020204" pitchFamily="34" charset="0"/>
            </a:endParaRPr>
          </a:p>
          <a:p>
            <a:endParaRPr lang="de-CH" sz="1400"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pPr marL="0" indent="0">
              <a:buNone/>
            </a:pPr>
            <a:endParaRPr lang="en-US" b="1"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B9AF8EB7-FD62-6B27-EEDE-15E09085759A}"/>
              </a:ext>
            </a:extLst>
          </p:cNvPr>
          <p:cNvSpPr>
            <a:spLocks noGrp="1"/>
          </p:cNvSpPr>
          <p:nvPr>
            <p:ph type="body" sz="half" idx="2"/>
          </p:nvPr>
        </p:nvSpPr>
        <p:spPr>
          <a:xfrm>
            <a:off x="520810" y="1085353"/>
            <a:ext cx="5402195" cy="5521924"/>
          </a:xfrm>
        </p:spPr>
        <p:txBody>
          <a:bodyPr>
            <a:noAutofit/>
          </a:bodyPr>
          <a:lstStyle/>
          <a:p>
            <a:r>
              <a:rPr lang="en-US" b="1" dirty="0">
                <a:latin typeface="Arial" panose="020B0604020202020204" pitchFamily="34" charset="0"/>
                <a:cs typeface="Arial" panose="020B0604020202020204" pitchFamily="34" charset="0"/>
              </a:rPr>
              <a:t>Update / </a:t>
            </a:r>
            <a:r>
              <a:rPr lang="en-US" b="1" dirty="0" err="1">
                <a:latin typeface="Arial" panose="020B0604020202020204" pitchFamily="34" charset="0"/>
                <a:cs typeface="Arial" panose="020B0604020202020204" pitchFamily="34" charset="0"/>
              </a:rPr>
              <a:t>Nachtrag</a:t>
            </a:r>
            <a:endParaRPr lang="en-US" b="1" dirty="0">
              <a:latin typeface="Arial" panose="020B0604020202020204" pitchFamily="34" charset="0"/>
              <a:cs typeface="Arial" panose="020B0604020202020204" pitchFamily="34" charset="0"/>
            </a:endParaRPr>
          </a:p>
          <a:p>
            <a:r>
              <a:rPr lang="de-CH" sz="1400" dirty="0">
                <a:latin typeface="Arial" panose="020B0604020202020204" pitchFamily="34" charset="0"/>
                <a:cs typeface="Arial" panose="020B0604020202020204" pitchFamily="34" charset="0"/>
                <a:hlinkClick r:id="rId6"/>
              </a:rPr>
              <a:t>https://www.nzz.ch/schweiz/rabattschlacht-um-elektrolastwagen-klima-oder-kasse-lautet-die-frage-ld.1927715</a:t>
            </a:r>
            <a:r>
              <a:rPr lang="de-CH" sz="1400" dirty="0">
                <a:latin typeface="Arial" panose="020B0604020202020204" pitchFamily="34" charset="0"/>
                <a:cs typeface="Arial" panose="020B0604020202020204" pitchFamily="34" charset="0"/>
              </a:rPr>
              <a:t> </a:t>
            </a:r>
          </a:p>
          <a:p>
            <a:r>
              <a:rPr lang="de-CH" sz="1400" dirty="0">
                <a:latin typeface="Arial" panose="020B0604020202020204" pitchFamily="34" charset="0"/>
                <a:cs typeface="Arial" panose="020B0604020202020204" pitchFamily="34" charset="0"/>
                <a:hlinkClick r:id="rId7"/>
              </a:rPr>
              <a:t>https://www.nzz.ch/themen-dossiers/zukunft-bauen/leuchtturm-projekt-am-julierpass-ld.1867749</a:t>
            </a:r>
            <a:r>
              <a:rPr lang="de-CH" sz="1400" dirty="0">
                <a:latin typeface="Arial" panose="020B0604020202020204" pitchFamily="34" charset="0"/>
                <a:cs typeface="Arial" panose="020B0604020202020204" pitchFamily="34" charset="0"/>
              </a:rPr>
              <a:t>   </a:t>
            </a:r>
          </a:p>
          <a:p>
            <a:r>
              <a:rPr lang="de-CH" sz="1400" dirty="0">
                <a:latin typeface="Arial" panose="020B0604020202020204" pitchFamily="34" charset="0"/>
                <a:cs typeface="Arial" panose="020B0604020202020204" pitchFamily="34" charset="0"/>
                <a:hlinkClick r:id="rId8"/>
              </a:rPr>
              <a:t>https://heise.de/-10391975</a:t>
            </a:r>
            <a:r>
              <a:rPr lang="de-CH" sz="1400" dirty="0">
                <a:latin typeface="Arial" panose="020B0604020202020204" pitchFamily="34" charset="0"/>
                <a:cs typeface="Arial" panose="020B0604020202020204" pitchFamily="34" charset="0"/>
              </a:rPr>
              <a:t> </a:t>
            </a:r>
          </a:p>
          <a:p>
            <a:endParaRPr lang="de-CH" sz="1400"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Thema Dunkle </a:t>
            </a:r>
            <a:r>
              <a:rPr lang="en-US" b="1" dirty="0" err="1">
                <a:latin typeface="Arial" panose="020B0604020202020204" pitchFamily="34" charset="0"/>
                <a:cs typeface="Arial" panose="020B0604020202020204" pitchFamily="34" charset="0"/>
              </a:rPr>
              <a:t>Materie</a:t>
            </a:r>
            <a:r>
              <a:rPr lang="en-US" b="1" dirty="0">
                <a:latin typeface="Arial" panose="020B0604020202020204" pitchFamily="34" charset="0"/>
                <a:cs typeface="Arial" panose="020B0604020202020204" pitchFamily="34" charset="0"/>
              </a:rPr>
              <a:t>/Energie</a:t>
            </a:r>
          </a:p>
          <a:p>
            <a:r>
              <a:rPr lang="de-CH" sz="1400" dirty="0">
                <a:latin typeface="Arial" panose="020B0604020202020204" pitchFamily="34" charset="0"/>
                <a:cs typeface="Arial" panose="020B0604020202020204" pitchFamily="34" charset="0"/>
              </a:rPr>
              <a:t>Buch von Science Busters: Wissenschaft ist das, was auch dann gilt, wenn man nicht daran glaubt</a:t>
            </a:r>
          </a:p>
          <a:p>
            <a:endParaRPr lang="de-CH" sz="1400" u="sng" dirty="0"/>
          </a:p>
          <a:p>
            <a:r>
              <a:rPr lang="en-US" b="1" dirty="0">
                <a:latin typeface="Arial" panose="020B0604020202020204" pitchFamily="34" charset="0"/>
                <a:cs typeface="Arial" panose="020B0604020202020204" pitchFamily="34" charset="0"/>
              </a:rPr>
              <a:t>Thema Sushi</a:t>
            </a:r>
          </a:p>
          <a:p>
            <a:r>
              <a:rPr lang="de-CH" sz="1400" dirty="0">
                <a:latin typeface="Arial" panose="020B0604020202020204" pitchFamily="34" charset="0"/>
                <a:cs typeface="Arial" panose="020B0604020202020204" pitchFamily="34" charset="0"/>
                <a:hlinkClick r:id="rId9"/>
              </a:rPr>
              <a:t>https://www.geschichte.fm/archiv/gag541/</a:t>
            </a:r>
            <a:r>
              <a:rPr lang="de-CH" sz="1400" dirty="0">
                <a:latin typeface="Arial" panose="020B0604020202020204" pitchFamily="34" charset="0"/>
                <a:cs typeface="Arial" panose="020B0604020202020204" pitchFamily="34" charset="0"/>
              </a:rPr>
              <a:t> </a:t>
            </a:r>
            <a:endParaRPr lang="de-CH" sz="1400" u="sng" dirty="0"/>
          </a:p>
          <a:p>
            <a:endParaRPr lang="de-CH" sz="1400" b="1" dirty="0">
              <a:latin typeface="Arial" panose="020B0604020202020204" pitchFamily="34" charset="0"/>
              <a:cs typeface="Arial" panose="020B0604020202020204" pitchFamily="34" charset="0"/>
            </a:endParaRPr>
          </a:p>
          <a:p>
            <a:endParaRPr lang="de-CH" sz="1400" dirty="0"/>
          </a:p>
          <a:p>
            <a:endParaRPr lang="de-CH" sz="1400" dirty="0">
              <a:latin typeface="Arial" panose="020B0604020202020204" pitchFamily="34" charset="0"/>
              <a:cs typeface="Arial" panose="020B0604020202020204" pitchFamily="34" charset="0"/>
            </a:endParaRPr>
          </a:p>
          <a:p>
            <a:endParaRPr lang="de-CH" sz="1400" u="sng" dirty="0"/>
          </a:p>
          <a:p>
            <a:endParaRPr lang="en-US" sz="1600"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63A07C75-C2E7-5DB7-A9E5-1F719A89FCC7}"/>
              </a:ext>
            </a:extLst>
          </p:cNvPr>
          <p:cNvSpPr>
            <a:spLocks noGrp="1"/>
          </p:cNvSpPr>
          <p:nvPr>
            <p:ph type="title"/>
          </p:nvPr>
        </p:nvSpPr>
        <p:spPr/>
        <p:txBody>
          <a:bodyPr/>
          <a:lstStyle/>
          <a:p>
            <a:r>
              <a:rPr lang="en-US" dirty="0" err="1"/>
              <a:t>Quellen</a:t>
            </a:r>
            <a:endParaRPr lang="de-CH" dirty="0"/>
          </a:p>
        </p:txBody>
      </p:sp>
      <p:sp>
        <p:nvSpPr>
          <p:cNvPr id="5" name="Slide Number Placeholder 4">
            <a:extLst>
              <a:ext uri="{FF2B5EF4-FFF2-40B4-BE49-F238E27FC236}">
                <a16:creationId xmlns:a16="http://schemas.microsoft.com/office/drawing/2014/main" id="{FFA7746D-3E8A-9541-71FC-C707331C6248}"/>
              </a:ext>
            </a:extLst>
          </p:cNvPr>
          <p:cNvSpPr>
            <a:spLocks noGrp="1"/>
          </p:cNvSpPr>
          <p:nvPr>
            <p:ph type="sldNum" sz="quarter" idx="12"/>
          </p:nvPr>
        </p:nvSpPr>
        <p:spPr/>
        <p:txBody>
          <a:bodyPr/>
          <a:lstStyle/>
          <a:p>
            <a:fld id="{5A33CB2A-1702-4C1D-9CC4-8D472D39F19E}" type="slidenum">
              <a:rPr lang="en-US" smtClean="0"/>
              <a:t>60</a:t>
            </a:fld>
            <a:endParaRPr lang="en-US"/>
          </a:p>
        </p:txBody>
      </p:sp>
    </p:spTree>
    <p:extLst>
      <p:ext uri="{BB962C8B-B14F-4D97-AF65-F5344CB8AC3E}">
        <p14:creationId xmlns:p14="http://schemas.microsoft.com/office/powerpoint/2010/main" val="292572362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C86E9BF-D837-2AB0-BF9A-F6668CCCCA7E}"/>
              </a:ext>
            </a:extLst>
          </p:cNvPr>
          <p:cNvSpPr>
            <a:spLocks noGrp="1"/>
          </p:cNvSpPr>
          <p:nvPr>
            <p:ph idx="1"/>
          </p:nvPr>
        </p:nvSpPr>
        <p:spPr>
          <a:xfrm>
            <a:off x="6268997" y="1085353"/>
            <a:ext cx="5415445" cy="5228636"/>
          </a:xfrm>
        </p:spPr>
        <p:txBody>
          <a:bodyPr vert="horz" lIns="91440" tIns="45720" rIns="91440" bIns="45720" rtlCol="0">
            <a:noAutofit/>
          </a:bodyPr>
          <a:lstStyle/>
          <a:p>
            <a:pPr>
              <a:lnSpc>
                <a:spcPct val="115000"/>
              </a:lnSpc>
              <a:spcAft>
                <a:spcPts val="300"/>
              </a:spcAft>
            </a:pPr>
            <a:r>
              <a:rPr lang="en-US" b="1" dirty="0" err="1">
                <a:latin typeface="Arial" panose="020B0604020202020204" pitchFamily="34" charset="0"/>
                <a:cs typeface="Arial" panose="020B0604020202020204" pitchFamily="34" charset="0"/>
              </a:rPr>
              <a:t>Kurznachrichten</a:t>
            </a:r>
            <a:r>
              <a:rPr lang="en-US" b="1" dirty="0">
                <a:latin typeface="Arial" panose="020B0604020202020204" pitchFamily="34" charset="0"/>
                <a:cs typeface="Arial" panose="020B0604020202020204" pitchFamily="34" charset="0"/>
              </a:rPr>
              <a:t> und </a:t>
            </a:r>
            <a:r>
              <a:rPr lang="en-US" b="1" dirty="0" err="1">
                <a:latin typeface="Arial" panose="020B0604020202020204" pitchFamily="34" charset="0"/>
                <a:cs typeface="Arial" panose="020B0604020202020204" pitchFamily="34" charset="0"/>
              </a:rPr>
              <a:t>Kurioses</a:t>
            </a:r>
            <a:endParaRPr lang="en-US" b="1" dirty="0">
              <a:latin typeface="Arial" panose="020B0604020202020204" pitchFamily="34" charset="0"/>
              <a:cs typeface="Arial" panose="020B0604020202020204" pitchFamily="34" charset="0"/>
            </a:endParaRPr>
          </a:p>
          <a:p>
            <a:pPr>
              <a:lnSpc>
                <a:spcPct val="115000"/>
              </a:lnSpc>
              <a:spcAft>
                <a:spcPts val="300"/>
              </a:spcAft>
            </a:pPr>
            <a:r>
              <a:rPr lang="de-CH" sz="1400" dirty="0">
                <a:latin typeface="Arial" panose="020B0604020202020204" pitchFamily="34" charset="0"/>
                <a:cs typeface="Arial" panose="020B0604020202020204" pitchFamily="34" charset="0"/>
              </a:rPr>
              <a:t>Geisterfassaden von London </a:t>
            </a:r>
            <a:r>
              <a:rPr lang="de-CH" sz="1400" dirty="0">
                <a:latin typeface="Arial" panose="020B0604020202020204" pitchFamily="34" charset="0"/>
                <a:cs typeface="Arial" panose="020B0604020202020204" pitchFamily="34" charset="0"/>
                <a:hlinkClick r:id="rId2"/>
              </a:rPr>
              <a:t>https://www.nzz.ch/visuals/die-geisterfassade-von-london-wo-nichts-dahinter-steckt-ld.1899394</a:t>
            </a:r>
            <a:r>
              <a:rPr lang="de-CH" sz="1400" dirty="0">
                <a:latin typeface="Arial" panose="020B0604020202020204" pitchFamily="34" charset="0"/>
                <a:cs typeface="Arial" panose="020B0604020202020204" pitchFamily="34" charset="0"/>
              </a:rPr>
              <a:t> </a:t>
            </a:r>
          </a:p>
          <a:p>
            <a:pPr>
              <a:lnSpc>
                <a:spcPct val="115000"/>
              </a:lnSpc>
              <a:spcAft>
                <a:spcPts val="300"/>
              </a:spcAft>
            </a:pPr>
            <a:r>
              <a:rPr lang="de-CH" sz="1400" dirty="0">
                <a:latin typeface="Arial" panose="020B0604020202020204" pitchFamily="34" charset="0"/>
                <a:cs typeface="Arial" panose="020B0604020202020204" pitchFamily="34" charset="0"/>
              </a:rPr>
              <a:t>Dieser Krebs sitzt im Dunkeln und riecht nach Schweinestall </a:t>
            </a:r>
            <a:r>
              <a:rPr lang="de-CH" sz="1400" dirty="0">
                <a:latin typeface="Arial" panose="020B0604020202020204" pitchFamily="34" charset="0"/>
                <a:cs typeface="Arial" panose="020B0604020202020204" pitchFamily="34" charset="0"/>
                <a:hlinkClick r:id="rId3"/>
              </a:rPr>
              <a:t>https://www.nzz.ch/wissenschaft/dieser-krebs-sitzt-im-dunkeln-und-riecht-nach-schweinestall-ld.1926433</a:t>
            </a:r>
            <a:r>
              <a:rPr lang="de-CH" sz="1400" dirty="0">
                <a:latin typeface="Arial" panose="020B0604020202020204" pitchFamily="34" charset="0"/>
                <a:cs typeface="Arial" panose="020B0604020202020204" pitchFamily="34" charset="0"/>
              </a:rPr>
              <a:t> </a:t>
            </a:r>
          </a:p>
          <a:p>
            <a:pPr>
              <a:lnSpc>
                <a:spcPct val="115000"/>
              </a:lnSpc>
              <a:spcAft>
                <a:spcPts val="300"/>
              </a:spcAft>
            </a:pPr>
            <a:r>
              <a:rPr lang="de-CH" sz="1400" dirty="0">
                <a:latin typeface="Arial" panose="020B0604020202020204" pitchFamily="34" charset="0"/>
                <a:cs typeface="Arial" panose="020B0604020202020204" pitchFamily="34" charset="0"/>
              </a:rPr>
              <a:t>Kuh Veronika nutzt Werkzeug </a:t>
            </a:r>
            <a:r>
              <a:rPr lang="de-CH" sz="1400" dirty="0">
                <a:latin typeface="Arial" panose="020B0604020202020204" pitchFamily="34" charset="0"/>
                <a:cs typeface="Arial" panose="020B0604020202020204" pitchFamily="34" charset="0"/>
                <a:hlinkClick r:id="rId4"/>
              </a:rPr>
              <a:t>https://www.tagesanzeiger.ch/kuh-veronika-nutzt-gezielt-werkzeuge-zum-kratzen-460005419945</a:t>
            </a:r>
            <a:r>
              <a:rPr lang="de-CH" sz="1400" dirty="0">
                <a:latin typeface="Arial" panose="020B0604020202020204" pitchFamily="34" charset="0"/>
                <a:cs typeface="Arial" panose="020B0604020202020204" pitchFamily="34" charset="0"/>
              </a:rPr>
              <a:t> </a:t>
            </a:r>
          </a:p>
          <a:p>
            <a:pPr>
              <a:lnSpc>
                <a:spcPct val="115000"/>
              </a:lnSpc>
              <a:spcAft>
                <a:spcPts val="300"/>
              </a:spcAft>
            </a:pPr>
            <a:endParaRPr lang="en-US" sz="1400" dirty="0">
              <a:latin typeface="Arial" panose="020B0604020202020204" pitchFamily="34" charset="0"/>
              <a:cs typeface="Arial" panose="020B0604020202020204" pitchFamily="34" charset="0"/>
            </a:endParaRPr>
          </a:p>
          <a:p>
            <a:pPr>
              <a:lnSpc>
                <a:spcPct val="115000"/>
              </a:lnSpc>
              <a:spcAft>
                <a:spcPts val="300"/>
              </a:spcAft>
            </a:pPr>
            <a:r>
              <a:rPr lang="en-US" sz="1400" dirty="0" err="1">
                <a:latin typeface="Arial" panose="020B0604020202020204" pitchFamily="34" charset="0"/>
                <a:cs typeface="Arial" panose="020B0604020202020204" pitchFamily="34" charset="0"/>
              </a:rPr>
              <a:t>Fachkräftemangel</a:t>
            </a:r>
            <a:r>
              <a:rPr lang="en-US" sz="1400" dirty="0">
                <a:latin typeface="Arial" panose="020B0604020202020204" pitchFamily="34" charset="0"/>
                <a:cs typeface="Arial" panose="020B0604020202020204" pitchFamily="34" charset="0"/>
              </a:rPr>
              <a:t>:</a:t>
            </a:r>
          </a:p>
          <a:p>
            <a:pPr>
              <a:lnSpc>
                <a:spcPct val="115000"/>
              </a:lnSpc>
              <a:spcAft>
                <a:spcPts val="300"/>
              </a:spcAft>
            </a:pPr>
            <a:r>
              <a:rPr lang="de-CH" sz="1400" dirty="0">
                <a:hlinkClick r:id="rId5"/>
              </a:rPr>
              <a:t>https://www.instagram.com/arbeiterfails/?g=5</a:t>
            </a:r>
            <a:r>
              <a:rPr lang="de-CH" sz="1400" dirty="0"/>
              <a:t> </a:t>
            </a:r>
          </a:p>
          <a:p>
            <a:pPr>
              <a:lnSpc>
                <a:spcPct val="115000"/>
              </a:lnSpc>
              <a:spcAft>
                <a:spcPts val="300"/>
              </a:spcAft>
            </a:pPr>
            <a:r>
              <a:rPr lang="de-CH" sz="1400" dirty="0">
                <a:hlinkClick r:id="rId6"/>
              </a:rPr>
              <a:t>https://www.instagram.com/arbeitfails/</a:t>
            </a:r>
            <a:r>
              <a:rPr lang="de-CH" sz="1400" dirty="0"/>
              <a:t> </a:t>
            </a:r>
          </a:p>
          <a:p>
            <a:pPr>
              <a:lnSpc>
                <a:spcPct val="115000"/>
              </a:lnSpc>
              <a:spcAft>
                <a:spcPts val="300"/>
              </a:spcAft>
            </a:pPr>
            <a:endParaRPr lang="x-none" sz="1400" dirty="0"/>
          </a:p>
          <a:p>
            <a:pPr marL="360363">
              <a:lnSpc>
                <a:spcPct val="115000"/>
              </a:lnSpc>
              <a:spcAft>
                <a:spcPts val="300"/>
              </a:spcAft>
              <a:buNone/>
            </a:pPr>
            <a:endParaRPr lang="de-CH" sz="1600" kern="100" dirty="0">
              <a:latin typeface="Aptos" panose="020B0004020202020204" pitchFamily="34" charset="0"/>
              <a:cs typeface="Times New Roman" panose="02020603050405020304" pitchFamily="18" charset="0"/>
            </a:endParaRPr>
          </a:p>
        </p:txBody>
      </p:sp>
      <p:sp>
        <p:nvSpPr>
          <p:cNvPr id="3" name="Text Placeholder 2">
            <a:extLst>
              <a:ext uri="{FF2B5EF4-FFF2-40B4-BE49-F238E27FC236}">
                <a16:creationId xmlns:a16="http://schemas.microsoft.com/office/drawing/2014/main" id="{B9AF8EB7-FD62-6B27-EEDE-15E09085759A}"/>
              </a:ext>
            </a:extLst>
          </p:cNvPr>
          <p:cNvSpPr>
            <a:spLocks noGrp="1"/>
          </p:cNvSpPr>
          <p:nvPr>
            <p:ph type="body" sz="half" idx="2"/>
          </p:nvPr>
        </p:nvSpPr>
        <p:spPr>
          <a:xfrm>
            <a:off x="520810" y="1085353"/>
            <a:ext cx="5673513" cy="5228636"/>
          </a:xfrm>
        </p:spPr>
        <p:txBody>
          <a:bodyPr>
            <a:noAutofit/>
          </a:bodyPr>
          <a:lstStyle/>
          <a:p>
            <a:r>
              <a:rPr lang="en-US" b="1" dirty="0">
                <a:latin typeface="Arial" panose="020B0604020202020204" pitchFamily="34" charset="0"/>
                <a:cs typeface="Arial" panose="020B0604020202020204" pitchFamily="34" charset="0"/>
              </a:rPr>
              <a:t>Thema Zahlen-Manipulation</a:t>
            </a:r>
          </a:p>
          <a:p>
            <a:r>
              <a:rPr lang="de-CH" sz="1400" u="sng" dirty="0">
                <a:latin typeface="Arial" panose="020B0604020202020204" pitchFamily="34" charset="0"/>
                <a:cs typeface="Arial" panose="020B0604020202020204" pitchFamily="34" charset="0"/>
                <a:hlinkClick r:id="rId7"/>
              </a:rPr>
              <a:t>https://www.geschichte.fm/archiv/gag530/</a:t>
            </a:r>
            <a:r>
              <a:rPr lang="de-CH" sz="1400" u="sng" dirty="0">
                <a:latin typeface="Arial" panose="020B0604020202020204" pitchFamily="34" charset="0"/>
                <a:cs typeface="Arial" panose="020B0604020202020204" pitchFamily="34" charset="0"/>
              </a:rPr>
              <a:t> </a:t>
            </a:r>
            <a:r>
              <a:rPr lang="de-CH" sz="1400" dirty="0">
                <a:latin typeface="Arial" panose="020B0604020202020204" pitchFamily="34" charset="0"/>
                <a:cs typeface="Arial" panose="020B0604020202020204" pitchFamily="34" charset="0"/>
              </a:rPr>
              <a:t> </a:t>
            </a:r>
          </a:p>
          <a:p>
            <a:endParaRPr lang="en-US" sz="1400"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Thema Das Leben des Brian</a:t>
            </a:r>
          </a:p>
          <a:p>
            <a:r>
              <a:rPr lang="en-US" sz="1400" dirty="0">
                <a:latin typeface="Arial" panose="020B0604020202020204" pitchFamily="34" charset="0"/>
                <a:cs typeface="Arial" panose="020B0604020202020204" pitchFamily="34" charset="0"/>
                <a:hlinkClick r:id="rId8"/>
              </a:rPr>
              <a:t>https://www.youtube.com/watch?v=uAzwji5Cfmk&amp;t=25s</a:t>
            </a:r>
            <a:r>
              <a:rPr lang="en-US" sz="1400" dirty="0">
                <a:latin typeface="Arial" panose="020B0604020202020204" pitchFamily="34" charset="0"/>
                <a:cs typeface="Arial" panose="020B0604020202020204" pitchFamily="34" charset="0"/>
              </a:rPr>
              <a:t>  </a:t>
            </a:r>
          </a:p>
          <a:p>
            <a:r>
              <a:rPr lang="en-US" sz="1400" dirty="0">
                <a:latin typeface="Arial" panose="020B0604020202020204" pitchFamily="34" charset="0"/>
                <a:cs typeface="Arial" panose="020B0604020202020204" pitchFamily="34" charset="0"/>
              </a:rPr>
              <a:t>Podcast </a:t>
            </a:r>
            <a:r>
              <a:rPr lang="de-CH" sz="1400" dirty="0" err="1">
                <a:latin typeface="Arial" panose="020B0604020202020204" pitchFamily="34" charset="0"/>
                <a:cs typeface="Arial" panose="020B0604020202020204" pitchFamily="34" charset="0"/>
              </a:rPr>
              <a:t>ScoreSnacks</a:t>
            </a:r>
            <a:r>
              <a:rPr lang="de-CH" sz="1400" dirty="0">
                <a:latin typeface="Arial" panose="020B0604020202020204" pitchFamily="34" charset="0"/>
                <a:cs typeface="Arial" panose="020B0604020202020204" pitchFamily="34" charset="0"/>
              </a:rPr>
              <a:t> – Die Musik von Das Leben des Brian</a:t>
            </a:r>
          </a:p>
          <a:p>
            <a:r>
              <a:rPr lang="en-US" sz="1400" dirty="0">
                <a:latin typeface="Arial" panose="020B0604020202020204" pitchFamily="34" charset="0"/>
                <a:cs typeface="Arial" panose="020B0604020202020204" pitchFamily="34" charset="0"/>
              </a:rPr>
              <a:t>Monty Python’s Life of Brian (1979): 20 Weird Facts You Didn’t Know! </a:t>
            </a:r>
            <a:r>
              <a:rPr lang="en-US" sz="1400" dirty="0">
                <a:latin typeface="Arial" panose="020B0604020202020204" pitchFamily="34" charset="0"/>
                <a:cs typeface="Arial" panose="020B0604020202020204" pitchFamily="34" charset="0"/>
                <a:hlinkClick r:id="rId9"/>
              </a:rPr>
              <a:t>https://www.youtube.com/watch?v=DnO0w9rh7RY</a:t>
            </a:r>
            <a:r>
              <a:rPr lang="en-US" sz="1400" dirty="0">
                <a:latin typeface="Arial" panose="020B0604020202020204" pitchFamily="34" charset="0"/>
                <a:cs typeface="Arial" panose="020B0604020202020204" pitchFamily="34" charset="0"/>
              </a:rPr>
              <a:t> </a:t>
            </a:r>
            <a:endParaRPr lang="de-CH" sz="1400" dirty="0">
              <a:latin typeface="Arial" panose="020B0604020202020204" pitchFamily="34" charset="0"/>
              <a:cs typeface="Arial" panose="020B0604020202020204" pitchFamily="34" charset="0"/>
            </a:endParaRPr>
          </a:p>
          <a:p>
            <a:endParaRPr lang="de-CH" sz="1400" dirty="0">
              <a:latin typeface="Arial" panose="020B0604020202020204" pitchFamily="34" charset="0"/>
              <a:cs typeface="Arial" panose="020B0604020202020204" pitchFamily="34" charset="0"/>
            </a:endParaRPr>
          </a:p>
          <a:p>
            <a:endParaRPr lang="en-US" sz="1400" b="1" dirty="0">
              <a:latin typeface="Arial" panose="020B0604020202020204" pitchFamily="34" charset="0"/>
              <a:cs typeface="Arial" panose="020B0604020202020204" pitchFamily="34" charset="0"/>
            </a:endParaRPr>
          </a:p>
          <a:p>
            <a:endParaRPr lang="en-US" sz="1400" b="1"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63A07C75-C2E7-5DB7-A9E5-1F719A89FCC7}"/>
              </a:ext>
            </a:extLst>
          </p:cNvPr>
          <p:cNvSpPr>
            <a:spLocks noGrp="1"/>
          </p:cNvSpPr>
          <p:nvPr>
            <p:ph type="title"/>
          </p:nvPr>
        </p:nvSpPr>
        <p:spPr/>
        <p:txBody>
          <a:bodyPr/>
          <a:lstStyle/>
          <a:p>
            <a:r>
              <a:rPr lang="en-US" dirty="0" err="1"/>
              <a:t>Quellen</a:t>
            </a:r>
            <a:endParaRPr lang="de-CH" dirty="0"/>
          </a:p>
        </p:txBody>
      </p:sp>
      <p:sp>
        <p:nvSpPr>
          <p:cNvPr id="5" name="Slide Number Placeholder 4">
            <a:extLst>
              <a:ext uri="{FF2B5EF4-FFF2-40B4-BE49-F238E27FC236}">
                <a16:creationId xmlns:a16="http://schemas.microsoft.com/office/drawing/2014/main" id="{FFA7746D-3E8A-9541-71FC-C707331C6248}"/>
              </a:ext>
            </a:extLst>
          </p:cNvPr>
          <p:cNvSpPr>
            <a:spLocks noGrp="1"/>
          </p:cNvSpPr>
          <p:nvPr>
            <p:ph type="sldNum" sz="quarter" idx="12"/>
          </p:nvPr>
        </p:nvSpPr>
        <p:spPr/>
        <p:txBody>
          <a:bodyPr/>
          <a:lstStyle/>
          <a:p>
            <a:fld id="{5A33CB2A-1702-4C1D-9CC4-8D472D39F19E}" type="slidenum">
              <a:rPr lang="en-US" smtClean="0"/>
              <a:t>61</a:t>
            </a:fld>
            <a:endParaRPr lang="en-US"/>
          </a:p>
        </p:txBody>
      </p:sp>
    </p:spTree>
    <p:extLst>
      <p:ext uri="{BB962C8B-B14F-4D97-AF65-F5344CB8AC3E}">
        <p14:creationId xmlns:p14="http://schemas.microsoft.com/office/powerpoint/2010/main" val="269623046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8A281CC-1D90-72C4-B4BC-79F026AC62A3}"/>
              </a:ext>
            </a:extLst>
          </p:cNvPr>
          <p:cNvSpPr>
            <a:spLocks noGrp="1"/>
          </p:cNvSpPr>
          <p:nvPr>
            <p:ph type="title"/>
          </p:nvPr>
        </p:nvSpPr>
        <p:spPr>
          <a:xfrm>
            <a:off x="520810" y="630993"/>
            <a:ext cx="11163632" cy="540687"/>
          </a:xfrm>
        </p:spPr>
        <p:txBody>
          <a:bodyPr/>
          <a:lstStyle/>
          <a:p>
            <a:r>
              <a:rPr lang="en-US" dirty="0" err="1"/>
              <a:t>Vorschau</a:t>
            </a:r>
            <a:r>
              <a:rPr lang="en-US" dirty="0"/>
              <a:t> April</a:t>
            </a:r>
            <a:endParaRPr lang="de-CH" dirty="0"/>
          </a:p>
        </p:txBody>
      </p:sp>
      <p:sp>
        <p:nvSpPr>
          <p:cNvPr id="7" name="Content Placeholder 6">
            <a:extLst>
              <a:ext uri="{FF2B5EF4-FFF2-40B4-BE49-F238E27FC236}">
                <a16:creationId xmlns:a16="http://schemas.microsoft.com/office/drawing/2014/main" id="{EA6F0137-6957-2D5F-99A2-ADB70EA19468}"/>
              </a:ext>
            </a:extLst>
          </p:cNvPr>
          <p:cNvSpPr>
            <a:spLocks noGrp="1"/>
          </p:cNvSpPr>
          <p:nvPr>
            <p:ph idx="1"/>
          </p:nvPr>
        </p:nvSpPr>
        <p:spPr>
          <a:xfrm>
            <a:off x="516097" y="1637553"/>
            <a:ext cx="10612091" cy="4676435"/>
          </a:xfrm>
        </p:spPr>
        <p:txBody>
          <a:bodyPr/>
          <a:lstStyle/>
          <a:p>
            <a:endParaRPr lang="en-US" b="1" dirty="0"/>
          </a:p>
          <a:p>
            <a:pPr>
              <a:spcBef>
                <a:spcPts val="1800"/>
              </a:spcBef>
              <a:tabLst>
                <a:tab pos="1255713" algn="l"/>
              </a:tabLst>
            </a:pPr>
            <a:r>
              <a:rPr lang="en-US" b="1" dirty="0"/>
              <a:t>Termin	</a:t>
            </a:r>
            <a:r>
              <a:rPr lang="en-US" sz="5400" b="1" dirty="0"/>
              <a:t>Samstag 18. April 2026</a:t>
            </a:r>
          </a:p>
          <a:p>
            <a:pPr>
              <a:spcBef>
                <a:spcPts val="1800"/>
              </a:spcBef>
              <a:tabLst>
                <a:tab pos="1255713" algn="l"/>
              </a:tabLst>
            </a:pPr>
            <a:r>
              <a:rPr lang="en-US" sz="4400" b="1" dirty="0"/>
              <a:t>	</a:t>
            </a:r>
            <a:r>
              <a:rPr lang="en-US" sz="4400" b="1" dirty="0" err="1"/>
              <a:t>Ankunft</a:t>
            </a:r>
            <a:r>
              <a:rPr lang="en-US" sz="4400" b="1" dirty="0"/>
              <a:t> ab 19:00</a:t>
            </a:r>
          </a:p>
          <a:p>
            <a:pPr>
              <a:spcBef>
                <a:spcPts val="1800"/>
              </a:spcBef>
              <a:tabLst>
                <a:tab pos="1255713" algn="l"/>
              </a:tabLst>
            </a:pPr>
            <a:r>
              <a:rPr lang="en-US" sz="4400" b="1" dirty="0"/>
              <a:t>	</a:t>
            </a:r>
            <a:r>
              <a:rPr lang="en-US" sz="4400" b="1" dirty="0" err="1"/>
              <a:t>Vortrag</a:t>
            </a:r>
            <a:r>
              <a:rPr lang="en-US" sz="4400" b="1" dirty="0"/>
              <a:t> ab 19:30</a:t>
            </a:r>
          </a:p>
          <a:p>
            <a:pPr>
              <a:spcBef>
                <a:spcPts val="1800"/>
              </a:spcBef>
              <a:tabLst>
                <a:tab pos="1255713" algn="l"/>
              </a:tabLst>
            </a:pPr>
            <a:r>
              <a:rPr lang="en-US" sz="1500" b="1" dirty="0" err="1"/>
              <a:t>Zukünftige</a:t>
            </a:r>
            <a:r>
              <a:rPr lang="en-US" sz="1500" b="1" dirty="0"/>
              <a:t> Termine: 16.05., 13.06., 25.07., 15.08., 12.09., 17.10., 21.11., </a:t>
            </a:r>
            <a:r>
              <a:rPr lang="en-US" sz="1500" b="1" dirty="0" err="1"/>
              <a:t>Weihnachtspause</a:t>
            </a:r>
            <a:r>
              <a:rPr lang="en-US" sz="1500" b="1" dirty="0"/>
              <a:t>, 09.01.27</a:t>
            </a:r>
          </a:p>
        </p:txBody>
      </p:sp>
      <p:sp>
        <p:nvSpPr>
          <p:cNvPr id="5" name="Slide Number Placeholder 4">
            <a:extLst>
              <a:ext uri="{FF2B5EF4-FFF2-40B4-BE49-F238E27FC236}">
                <a16:creationId xmlns:a16="http://schemas.microsoft.com/office/drawing/2014/main" id="{6BA1FD18-9E5A-844D-9F70-03F25878B483}"/>
              </a:ext>
            </a:extLst>
          </p:cNvPr>
          <p:cNvSpPr>
            <a:spLocks noGrp="1"/>
          </p:cNvSpPr>
          <p:nvPr>
            <p:ph type="sldNum" sz="quarter" idx="12"/>
          </p:nvPr>
        </p:nvSpPr>
        <p:spPr/>
        <p:txBody>
          <a:bodyPr/>
          <a:lstStyle/>
          <a:p>
            <a:fld id="{5A33CB2A-1702-4C1D-9CC4-8D472D39F19E}" type="slidenum">
              <a:rPr lang="en-US" smtClean="0"/>
              <a:t>62</a:t>
            </a:fld>
            <a:endParaRPr lang="en-US"/>
          </a:p>
        </p:txBody>
      </p:sp>
      <p:sp>
        <p:nvSpPr>
          <p:cNvPr id="2" name="Ribbon: Tilted Up 1">
            <a:extLst>
              <a:ext uri="{FF2B5EF4-FFF2-40B4-BE49-F238E27FC236}">
                <a16:creationId xmlns:a16="http://schemas.microsoft.com/office/drawing/2014/main" id="{7CEDA4E5-BAD5-A59B-C20A-5FD9A4FC80B5}"/>
              </a:ext>
            </a:extLst>
          </p:cNvPr>
          <p:cNvSpPr/>
          <p:nvPr/>
        </p:nvSpPr>
        <p:spPr>
          <a:xfrm>
            <a:off x="12446548" y="2430732"/>
            <a:ext cx="2224890" cy="605971"/>
          </a:xfrm>
          <a:prstGeom prst="ribbon2">
            <a:avLst>
              <a:gd name="adj1" fmla="val 16667"/>
              <a:gd name="adj2" fmla="val 69858"/>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err="1">
                <a:solidFill>
                  <a:sysClr val="windowText" lastClr="000000"/>
                </a:solidFill>
              </a:rPr>
              <a:t>Gastvortrag</a:t>
            </a:r>
            <a:endParaRPr lang="de-CH" dirty="0">
              <a:solidFill>
                <a:sysClr val="windowText" lastClr="000000"/>
              </a:solidFill>
            </a:endParaRPr>
          </a:p>
        </p:txBody>
      </p:sp>
      <p:sp>
        <p:nvSpPr>
          <p:cNvPr id="4" name="Ribbon: Tilted Up 3">
            <a:extLst>
              <a:ext uri="{FF2B5EF4-FFF2-40B4-BE49-F238E27FC236}">
                <a16:creationId xmlns:a16="http://schemas.microsoft.com/office/drawing/2014/main" id="{543D5D5A-51EA-E39F-0AE3-974C6A877BDC}"/>
              </a:ext>
            </a:extLst>
          </p:cNvPr>
          <p:cNvSpPr/>
          <p:nvPr/>
        </p:nvSpPr>
        <p:spPr>
          <a:xfrm>
            <a:off x="12358749" y="3518312"/>
            <a:ext cx="2224890" cy="605971"/>
          </a:xfrm>
          <a:prstGeom prst="ribbon2">
            <a:avLst>
              <a:gd name="adj1" fmla="val 16667"/>
              <a:gd name="adj2" fmla="val 69858"/>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err="1">
                <a:solidFill>
                  <a:sysClr val="windowText" lastClr="000000"/>
                </a:solidFill>
              </a:rPr>
              <a:t>Wunschthema</a:t>
            </a:r>
            <a:endParaRPr lang="de-CH" dirty="0">
              <a:solidFill>
                <a:sysClr val="windowText" lastClr="000000"/>
              </a:solidFill>
            </a:endParaRPr>
          </a:p>
        </p:txBody>
      </p:sp>
      <p:cxnSp>
        <p:nvCxnSpPr>
          <p:cNvPr id="10" name="Straight Connector 9">
            <a:extLst>
              <a:ext uri="{FF2B5EF4-FFF2-40B4-BE49-F238E27FC236}">
                <a16:creationId xmlns:a16="http://schemas.microsoft.com/office/drawing/2014/main" id="{A55B0678-4F27-EB8B-C52D-336E078FD707}"/>
              </a:ext>
            </a:extLst>
          </p:cNvPr>
          <p:cNvCxnSpPr/>
          <p:nvPr/>
        </p:nvCxnSpPr>
        <p:spPr>
          <a:xfrm>
            <a:off x="213094" y="6926580"/>
            <a:ext cx="11300394"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1" name="Ribbon: Tilted Up 10">
            <a:extLst>
              <a:ext uri="{FF2B5EF4-FFF2-40B4-BE49-F238E27FC236}">
                <a16:creationId xmlns:a16="http://schemas.microsoft.com/office/drawing/2014/main" id="{9D56F54D-E25E-6609-544E-B7CAF21AA680}"/>
              </a:ext>
            </a:extLst>
          </p:cNvPr>
          <p:cNvSpPr/>
          <p:nvPr/>
        </p:nvSpPr>
        <p:spPr>
          <a:xfrm>
            <a:off x="12446548" y="4702322"/>
            <a:ext cx="2224890" cy="605971"/>
          </a:xfrm>
          <a:prstGeom prst="ribbon2">
            <a:avLst>
              <a:gd name="adj1" fmla="val 16667"/>
              <a:gd name="adj2" fmla="val 69858"/>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err="1">
                <a:solidFill>
                  <a:sysClr val="windowText" lastClr="000000"/>
                </a:solidFill>
              </a:rPr>
              <a:t>Wunschthema</a:t>
            </a:r>
            <a:endParaRPr lang="de-CH" dirty="0">
              <a:solidFill>
                <a:sysClr val="windowText" lastClr="000000"/>
              </a:solidFill>
            </a:endParaRPr>
          </a:p>
        </p:txBody>
      </p:sp>
      <p:pic>
        <p:nvPicPr>
          <p:cNvPr id="8" name="Picture 7" descr="A close-up of a sign&#10;&#10;AI-generated content may be incorrect.">
            <a:extLst>
              <a:ext uri="{FF2B5EF4-FFF2-40B4-BE49-F238E27FC236}">
                <a16:creationId xmlns:a16="http://schemas.microsoft.com/office/drawing/2014/main" id="{70865D5C-F628-8718-5B66-80ABF95BC2E9}"/>
              </a:ext>
            </a:extLst>
          </p:cNvPr>
          <p:cNvPicPr>
            <a:picLocks noChangeAspect="1"/>
          </p:cNvPicPr>
          <p:nvPr/>
        </p:nvPicPr>
        <p:blipFill>
          <a:blip r:embed="rId2"/>
          <a:stretch>
            <a:fillRect/>
          </a:stretch>
        </p:blipFill>
        <p:spPr>
          <a:xfrm>
            <a:off x="5451958" y="0"/>
            <a:ext cx="6755606" cy="1410891"/>
          </a:xfrm>
          <a:prstGeom prst="rect">
            <a:avLst/>
          </a:prstGeom>
        </p:spPr>
      </p:pic>
    </p:spTree>
    <p:extLst>
      <p:ext uri="{BB962C8B-B14F-4D97-AF65-F5344CB8AC3E}">
        <p14:creationId xmlns:p14="http://schemas.microsoft.com/office/powerpoint/2010/main" val="233462465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69A49C2F-184F-EB8C-0A74-619F3ADEFAF5}"/>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F316514C-DF81-25A2-7B76-F9A7240670EA}"/>
              </a:ext>
            </a:extLst>
          </p:cNvPr>
          <p:cNvSpPr>
            <a:spLocks noGrp="1"/>
          </p:cNvSpPr>
          <p:nvPr>
            <p:ph type="title"/>
          </p:nvPr>
        </p:nvSpPr>
        <p:spPr>
          <a:xfrm>
            <a:off x="520810" y="630993"/>
            <a:ext cx="11163632" cy="540687"/>
          </a:xfrm>
        </p:spPr>
        <p:txBody>
          <a:bodyPr/>
          <a:lstStyle/>
          <a:p>
            <a:r>
              <a:rPr lang="en-US" dirty="0" err="1"/>
              <a:t>Vorschau</a:t>
            </a:r>
            <a:r>
              <a:rPr lang="en-US" dirty="0"/>
              <a:t> März</a:t>
            </a:r>
            <a:endParaRPr lang="de-CH" dirty="0"/>
          </a:p>
        </p:txBody>
      </p:sp>
      <p:sp>
        <p:nvSpPr>
          <p:cNvPr id="7" name="Content Placeholder 6">
            <a:extLst>
              <a:ext uri="{FF2B5EF4-FFF2-40B4-BE49-F238E27FC236}">
                <a16:creationId xmlns:a16="http://schemas.microsoft.com/office/drawing/2014/main" id="{57832A4D-A8BB-47A0-C90B-09AE24B31791}"/>
              </a:ext>
            </a:extLst>
          </p:cNvPr>
          <p:cNvSpPr>
            <a:spLocks noGrp="1"/>
          </p:cNvSpPr>
          <p:nvPr>
            <p:ph idx="1"/>
          </p:nvPr>
        </p:nvSpPr>
        <p:spPr>
          <a:xfrm>
            <a:off x="516097" y="1093305"/>
            <a:ext cx="8851423" cy="5220684"/>
          </a:xfrm>
        </p:spPr>
        <p:txBody>
          <a:bodyPr/>
          <a:lstStyle/>
          <a:p>
            <a:endParaRPr lang="en-US" b="1" dirty="0"/>
          </a:p>
          <a:p>
            <a:pPr>
              <a:spcBef>
                <a:spcPts val="1800"/>
              </a:spcBef>
              <a:tabLst>
                <a:tab pos="1255713" algn="l"/>
              </a:tabLst>
            </a:pPr>
            <a:r>
              <a:rPr lang="en-US" b="1" dirty="0"/>
              <a:t>Termin	</a:t>
            </a:r>
            <a:r>
              <a:rPr lang="en-US" dirty="0"/>
              <a:t>Samstag 07. März 2026</a:t>
            </a:r>
          </a:p>
          <a:p>
            <a:pPr>
              <a:spcBef>
                <a:spcPts val="1800"/>
              </a:spcBef>
              <a:tabLst>
                <a:tab pos="1255713" algn="l"/>
              </a:tabLst>
            </a:pPr>
            <a:r>
              <a:rPr lang="en-US" b="1" dirty="0" err="1"/>
              <a:t>Themen</a:t>
            </a:r>
            <a:r>
              <a:rPr lang="en-US" b="1" dirty="0"/>
              <a:t>* </a:t>
            </a:r>
            <a:r>
              <a:rPr lang="de-CH" dirty="0"/>
              <a:t>	XXX</a:t>
            </a:r>
          </a:p>
          <a:p>
            <a:pPr>
              <a:lnSpc>
                <a:spcPct val="100000"/>
              </a:lnSpc>
              <a:spcBef>
                <a:spcPts val="0"/>
              </a:spcBef>
              <a:tabLst>
                <a:tab pos="1255713" algn="l"/>
              </a:tabLst>
            </a:pPr>
            <a:r>
              <a:rPr lang="de-CH" sz="1600" dirty="0"/>
              <a:t>	Das xxx</a:t>
            </a:r>
          </a:p>
          <a:p>
            <a:pPr>
              <a:spcBef>
                <a:spcPts val="1200"/>
              </a:spcBef>
              <a:tabLst>
                <a:tab pos="1255713" algn="l"/>
              </a:tabLst>
            </a:pPr>
            <a:r>
              <a:rPr lang="de-CH" dirty="0"/>
              <a:t>	XXX</a:t>
            </a:r>
          </a:p>
          <a:p>
            <a:pPr>
              <a:lnSpc>
                <a:spcPct val="100000"/>
              </a:lnSpc>
              <a:spcBef>
                <a:spcPts val="0"/>
              </a:spcBef>
              <a:tabLst>
                <a:tab pos="1255713" algn="l"/>
              </a:tabLst>
            </a:pPr>
            <a:r>
              <a:rPr lang="de-CH" sz="1600" dirty="0"/>
              <a:t>	Wie xxx</a:t>
            </a:r>
          </a:p>
          <a:p>
            <a:pPr>
              <a:spcBef>
                <a:spcPts val="1200"/>
              </a:spcBef>
              <a:tabLst>
                <a:tab pos="1255713" algn="l"/>
              </a:tabLst>
            </a:pPr>
            <a:r>
              <a:rPr lang="de-CH" dirty="0"/>
              <a:t>	XXX</a:t>
            </a:r>
          </a:p>
          <a:p>
            <a:pPr>
              <a:lnSpc>
                <a:spcPct val="100000"/>
              </a:lnSpc>
              <a:spcBef>
                <a:spcPts val="0"/>
              </a:spcBef>
              <a:tabLst>
                <a:tab pos="1255713" algn="l"/>
              </a:tabLst>
            </a:pPr>
            <a:r>
              <a:rPr lang="de-CH" sz="1600" dirty="0"/>
              <a:t>	Aus xxx</a:t>
            </a:r>
            <a:endParaRPr lang="de-CH" sz="1400" dirty="0"/>
          </a:p>
          <a:p>
            <a:pPr>
              <a:spcBef>
                <a:spcPts val="1200"/>
              </a:spcBef>
              <a:tabLst>
                <a:tab pos="1255713" algn="l"/>
              </a:tabLst>
            </a:pPr>
            <a:r>
              <a:rPr lang="de-CH" dirty="0"/>
              <a:t>	XXX</a:t>
            </a:r>
          </a:p>
          <a:p>
            <a:pPr>
              <a:lnSpc>
                <a:spcPct val="100000"/>
              </a:lnSpc>
              <a:spcBef>
                <a:spcPts val="0"/>
              </a:spcBef>
              <a:tabLst>
                <a:tab pos="1255713" algn="l"/>
              </a:tabLst>
            </a:pPr>
            <a:r>
              <a:rPr lang="de-CH" dirty="0"/>
              <a:t>	</a:t>
            </a:r>
            <a:r>
              <a:rPr lang="de-CH" sz="1600" dirty="0"/>
              <a:t>Schon xxx</a:t>
            </a:r>
          </a:p>
          <a:p>
            <a:pPr>
              <a:spcBef>
                <a:spcPts val="1200"/>
              </a:spcBef>
              <a:tabLst>
                <a:tab pos="1255713" algn="l"/>
              </a:tabLst>
            </a:pPr>
            <a:r>
              <a:rPr lang="de-CH" dirty="0"/>
              <a:t>	XXX</a:t>
            </a:r>
          </a:p>
          <a:p>
            <a:pPr>
              <a:lnSpc>
                <a:spcPct val="100000"/>
              </a:lnSpc>
              <a:spcBef>
                <a:spcPts val="0"/>
              </a:spcBef>
              <a:tabLst>
                <a:tab pos="1255713" algn="l"/>
              </a:tabLst>
            </a:pPr>
            <a:r>
              <a:rPr lang="de-CH" dirty="0"/>
              <a:t>	</a:t>
            </a:r>
            <a:r>
              <a:rPr lang="de-CH" sz="1600" dirty="0"/>
              <a:t>xxx</a:t>
            </a:r>
          </a:p>
          <a:p>
            <a:pPr>
              <a:spcBef>
                <a:spcPts val="1200"/>
              </a:spcBef>
              <a:tabLst>
                <a:tab pos="1255713" algn="l"/>
              </a:tabLst>
            </a:pPr>
            <a:r>
              <a:rPr lang="de-CH" dirty="0"/>
              <a:t>	Kurioses und Kurznachrichten</a:t>
            </a:r>
          </a:p>
          <a:p>
            <a:pPr>
              <a:spcBef>
                <a:spcPts val="1800"/>
              </a:spcBef>
              <a:tabLst>
                <a:tab pos="1255713" algn="l"/>
              </a:tabLst>
            </a:pPr>
            <a:r>
              <a:rPr lang="de-CH" sz="1200" dirty="0"/>
              <a:t>* Änderungen vorbehalten</a:t>
            </a:r>
          </a:p>
        </p:txBody>
      </p:sp>
      <p:sp>
        <p:nvSpPr>
          <p:cNvPr id="5" name="Slide Number Placeholder 4">
            <a:extLst>
              <a:ext uri="{FF2B5EF4-FFF2-40B4-BE49-F238E27FC236}">
                <a16:creationId xmlns:a16="http://schemas.microsoft.com/office/drawing/2014/main" id="{2D26453B-7F6A-560F-7658-6B2B086A9C2D}"/>
              </a:ext>
            </a:extLst>
          </p:cNvPr>
          <p:cNvSpPr>
            <a:spLocks noGrp="1"/>
          </p:cNvSpPr>
          <p:nvPr>
            <p:ph type="sldNum" sz="quarter" idx="12"/>
          </p:nvPr>
        </p:nvSpPr>
        <p:spPr/>
        <p:txBody>
          <a:bodyPr/>
          <a:lstStyle/>
          <a:p>
            <a:fld id="{5A33CB2A-1702-4C1D-9CC4-8D472D39F19E}" type="slidenum">
              <a:rPr lang="en-US" smtClean="0"/>
              <a:t>63</a:t>
            </a:fld>
            <a:endParaRPr lang="en-US"/>
          </a:p>
        </p:txBody>
      </p:sp>
      <p:sp>
        <p:nvSpPr>
          <p:cNvPr id="2" name="Ribbon: Tilted Up 1">
            <a:extLst>
              <a:ext uri="{FF2B5EF4-FFF2-40B4-BE49-F238E27FC236}">
                <a16:creationId xmlns:a16="http://schemas.microsoft.com/office/drawing/2014/main" id="{4E55F6AD-088B-26FC-8417-E2105A538084}"/>
              </a:ext>
            </a:extLst>
          </p:cNvPr>
          <p:cNvSpPr/>
          <p:nvPr/>
        </p:nvSpPr>
        <p:spPr>
          <a:xfrm>
            <a:off x="12446548" y="2430732"/>
            <a:ext cx="2224890" cy="605971"/>
          </a:xfrm>
          <a:prstGeom prst="ribbon2">
            <a:avLst>
              <a:gd name="adj1" fmla="val 16667"/>
              <a:gd name="adj2" fmla="val 69858"/>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err="1">
                <a:solidFill>
                  <a:sysClr val="windowText" lastClr="000000"/>
                </a:solidFill>
              </a:rPr>
              <a:t>Gastvortrag</a:t>
            </a:r>
            <a:endParaRPr lang="de-CH" dirty="0">
              <a:solidFill>
                <a:sysClr val="windowText" lastClr="000000"/>
              </a:solidFill>
            </a:endParaRPr>
          </a:p>
        </p:txBody>
      </p:sp>
      <p:sp>
        <p:nvSpPr>
          <p:cNvPr id="4" name="Ribbon: Tilted Up 3">
            <a:extLst>
              <a:ext uri="{FF2B5EF4-FFF2-40B4-BE49-F238E27FC236}">
                <a16:creationId xmlns:a16="http://schemas.microsoft.com/office/drawing/2014/main" id="{8632EC4F-A867-9AD0-E804-6E9BE978A80F}"/>
              </a:ext>
            </a:extLst>
          </p:cNvPr>
          <p:cNvSpPr/>
          <p:nvPr/>
        </p:nvSpPr>
        <p:spPr>
          <a:xfrm>
            <a:off x="12358749" y="3518312"/>
            <a:ext cx="2224890" cy="605971"/>
          </a:xfrm>
          <a:prstGeom prst="ribbon2">
            <a:avLst>
              <a:gd name="adj1" fmla="val 16667"/>
              <a:gd name="adj2" fmla="val 69858"/>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err="1">
                <a:solidFill>
                  <a:sysClr val="windowText" lastClr="000000"/>
                </a:solidFill>
              </a:rPr>
              <a:t>Wunschthema</a:t>
            </a:r>
            <a:endParaRPr lang="de-CH" dirty="0">
              <a:solidFill>
                <a:sysClr val="windowText" lastClr="000000"/>
              </a:solidFill>
            </a:endParaRPr>
          </a:p>
        </p:txBody>
      </p:sp>
      <p:cxnSp>
        <p:nvCxnSpPr>
          <p:cNvPr id="10" name="Straight Connector 9">
            <a:extLst>
              <a:ext uri="{FF2B5EF4-FFF2-40B4-BE49-F238E27FC236}">
                <a16:creationId xmlns:a16="http://schemas.microsoft.com/office/drawing/2014/main" id="{998D2C37-DD93-AF6A-7E97-C55F0615D2F6}"/>
              </a:ext>
            </a:extLst>
          </p:cNvPr>
          <p:cNvCxnSpPr/>
          <p:nvPr/>
        </p:nvCxnSpPr>
        <p:spPr>
          <a:xfrm>
            <a:off x="213094" y="6926580"/>
            <a:ext cx="11300394"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1" name="Ribbon: Tilted Up 10">
            <a:extLst>
              <a:ext uri="{FF2B5EF4-FFF2-40B4-BE49-F238E27FC236}">
                <a16:creationId xmlns:a16="http://schemas.microsoft.com/office/drawing/2014/main" id="{01871422-002F-78DC-E19B-36CF89791F3D}"/>
              </a:ext>
            </a:extLst>
          </p:cNvPr>
          <p:cNvSpPr/>
          <p:nvPr/>
        </p:nvSpPr>
        <p:spPr>
          <a:xfrm>
            <a:off x="12446548" y="4702322"/>
            <a:ext cx="2224890" cy="605971"/>
          </a:xfrm>
          <a:prstGeom prst="ribbon2">
            <a:avLst>
              <a:gd name="adj1" fmla="val 16667"/>
              <a:gd name="adj2" fmla="val 69858"/>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err="1">
                <a:solidFill>
                  <a:sysClr val="windowText" lastClr="000000"/>
                </a:solidFill>
              </a:rPr>
              <a:t>Wunschthema</a:t>
            </a:r>
            <a:endParaRPr lang="de-CH" dirty="0">
              <a:solidFill>
                <a:sysClr val="windowText" lastClr="000000"/>
              </a:solidFill>
            </a:endParaRPr>
          </a:p>
        </p:txBody>
      </p:sp>
      <p:pic>
        <p:nvPicPr>
          <p:cNvPr id="8" name="Picture 7" descr="A close-up of a sign&#10;&#10;AI-generated content may be incorrect.">
            <a:extLst>
              <a:ext uri="{FF2B5EF4-FFF2-40B4-BE49-F238E27FC236}">
                <a16:creationId xmlns:a16="http://schemas.microsoft.com/office/drawing/2014/main" id="{38E543C4-C95B-4651-BFE1-95E3D12117C1}"/>
              </a:ext>
            </a:extLst>
          </p:cNvPr>
          <p:cNvPicPr>
            <a:picLocks noChangeAspect="1"/>
          </p:cNvPicPr>
          <p:nvPr/>
        </p:nvPicPr>
        <p:blipFill>
          <a:blip r:embed="rId2"/>
          <a:stretch>
            <a:fillRect/>
          </a:stretch>
        </p:blipFill>
        <p:spPr>
          <a:xfrm>
            <a:off x="5451958" y="0"/>
            <a:ext cx="6755606" cy="1410891"/>
          </a:xfrm>
          <a:prstGeom prst="rect">
            <a:avLst/>
          </a:prstGeom>
        </p:spPr>
      </p:pic>
      <p:sp>
        <p:nvSpPr>
          <p:cNvPr id="3" name="Rectangle 2">
            <a:extLst>
              <a:ext uri="{FF2B5EF4-FFF2-40B4-BE49-F238E27FC236}">
                <a16:creationId xmlns:a16="http://schemas.microsoft.com/office/drawing/2014/main" id="{0675B6E0-BB93-7535-916A-CACE43E72D16}"/>
              </a:ext>
            </a:extLst>
          </p:cNvPr>
          <p:cNvSpPr/>
          <p:nvPr/>
        </p:nvSpPr>
        <p:spPr>
          <a:xfrm>
            <a:off x="6818638" y="2930925"/>
            <a:ext cx="3663656" cy="1289849"/>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de-CH" dirty="0"/>
              <a:t>Bonus-Thema</a:t>
            </a:r>
          </a:p>
          <a:p>
            <a:pPr algn="ctr"/>
            <a:endParaRPr lang="de-CH" dirty="0"/>
          </a:p>
          <a:p>
            <a:pPr algn="ctr"/>
            <a:r>
              <a:rPr lang="de-CH" dirty="0"/>
              <a:t>&lt;&lt;&lt; Trage Deinen Wunsch ins Feedback-Formular ein&gt;&gt;&gt;</a:t>
            </a:r>
          </a:p>
        </p:txBody>
      </p:sp>
    </p:spTree>
    <p:extLst>
      <p:ext uri="{BB962C8B-B14F-4D97-AF65-F5344CB8AC3E}">
        <p14:creationId xmlns:p14="http://schemas.microsoft.com/office/powerpoint/2010/main" val="252496359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6D1FF6F-8585-7FD7-5B39-75C50EF5F555}"/>
              </a:ext>
            </a:extLst>
          </p:cNvPr>
          <p:cNvSpPr>
            <a:spLocks noGrp="1"/>
          </p:cNvSpPr>
          <p:nvPr>
            <p:ph type="title"/>
          </p:nvPr>
        </p:nvSpPr>
        <p:spPr/>
        <p:txBody>
          <a:bodyPr/>
          <a:lstStyle/>
          <a:p>
            <a:r>
              <a:rPr lang="en-US" dirty="0"/>
              <a:t>Bitte </a:t>
            </a:r>
            <a:r>
              <a:rPr lang="en-US" dirty="0" err="1"/>
              <a:t>gebt</a:t>
            </a:r>
            <a:r>
              <a:rPr lang="en-US" dirty="0"/>
              <a:t> </a:t>
            </a:r>
            <a:r>
              <a:rPr lang="en-US" dirty="0" err="1"/>
              <a:t>uns</a:t>
            </a:r>
            <a:r>
              <a:rPr lang="en-US" dirty="0"/>
              <a:t> Feedback</a:t>
            </a:r>
            <a:endParaRPr lang="de-CH" dirty="0"/>
          </a:p>
        </p:txBody>
      </p:sp>
      <p:sp>
        <p:nvSpPr>
          <p:cNvPr id="5" name="Slide Number Placeholder 4">
            <a:extLst>
              <a:ext uri="{FF2B5EF4-FFF2-40B4-BE49-F238E27FC236}">
                <a16:creationId xmlns:a16="http://schemas.microsoft.com/office/drawing/2014/main" id="{9C7677E3-6C99-504C-22BF-1D6788D0D74B}"/>
              </a:ext>
            </a:extLst>
          </p:cNvPr>
          <p:cNvSpPr>
            <a:spLocks noGrp="1"/>
          </p:cNvSpPr>
          <p:nvPr>
            <p:ph type="sldNum" sz="quarter" idx="12"/>
          </p:nvPr>
        </p:nvSpPr>
        <p:spPr/>
        <p:txBody>
          <a:bodyPr/>
          <a:lstStyle/>
          <a:p>
            <a:fld id="{5A33CB2A-1702-4C1D-9CC4-8D472D39F19E}" type="slidenum">
              <a:rPr lang="en-US" smtClean="0"/>
              <a:t>64</a:t>
            </a:fld>
            <a:endParaRPr lang="en-US"/>
          </a:p>
        </p:txBody>
      </p:sp>
      <p:sp>
        <p:nvSpPr>
          <p:cNvPr id="10" name="Text Placeholder 9">
            <a:extLst>
              <a:ext uri="{FF2B5EF4-FFF2-40B4-BE49-F238E27FC236}">
                <a16:creationId xmlns:a16="http://schemas.microsoft.com/office/drawing/2014/main" id="{439D2702-395B-234E-6607-3A186AAB01CB}"/>
              </a:ext>
            </a:extLst>
          </p:cNvPr>
          <p:cNvSpPr>
            <a:spLocks noGrp="1"/>
          </p:cNvSpPr>
          <p:nvPr>
            <p:ph type="body" sz="half" idx="2"/>
          </p:nvPr>
        </p:nvSpPr>
        <p:spPr>
          <a:xfrm>
            <a:off x="520810" y="1218620"/>
            <a:ext cx="6316870" cy="1267397"/>
          </a:xfrm>
        </p:spPr>
        <p:txBody>
          <a:bodyPr>
            <a:noAutofit/>
          </a:bodyPr>
          <a:lstStyle/>
          <a:p>
            <a:r>
              <a:rPr lang="de-CH" sz="2400" dirty="0"/>
              <a:t>Ein Klick – </a:t>
            </a:r>
          </a:p>
          <a:p>
            <a:r>
              <a:rPr lang="de-CH" sz="2400" dirty="0"/>
              <a:t>und Deine Bewertung ist abgegeben</a:t>
            </a:r>
          </a:p>
        </p:txBody>
      </p:sp>
      <p:pic>
        <p:nvPicPr>
          <p:cNvPr id="17" name="Picture 16">
            <a:extLst>
              <a:ext uri="{FF2B5EF4-FFF2-40B4-BE49-F238E27FC236}">
                <a16:creationId xmlns:a16="http://schemas.microsoft.com/office/drawing/2014/main" id="{C3D52E1C-5C29-4017-7973-E28EC28602D7}"/>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7447658" y="95417"/>
            <a:ext cx="3027836" cy="2149943"/>
          </a:xfrm>
          <a:prstGeom prst="rect">
            <a:avLst/>
          </a:prstGeom>
        </p:spPr>
      </p:pic>
      <p:pic>
        <p:nvPicPr>
          <p:cNvPr id="21" name="Picture 20">
            <a:extLst>
              <a:ext uri="{FF2B5EF4-FFF2-40B4-BE49-F238E27FC236}">
                <a16:creationId xmlns:a16="http://schemas.microsoft.com/office/drawing/2014/main" id="{8F6CE085-334F-5BC3-1439-96EF4E5BE014}"/>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a:xfrm>
            <a:off x="619811" y="2489200"/>
            <a:ext cx="9936377" cy="3727875"/>
          </a:xfrm>
          <a:prstGeom prst="rect">
            <a:avLst/>
          </a:prstGeom>
        </p:spPr>
      </p:pic>
    </p:spTree>
    <p:extLst>
      <p:ext uri="{BB962C8B-B14F-4D97-AF65-F5344CB8AC3E}">
        <p14:creationId xmlns:p14="http://schemas.microsoft.com/office/powerpoint/2010/main" val="192135252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90A122-EE01-A02D-5849-64D37830B04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A43CC1D4-75D1-AA62-7E26-2E048BBE0DAC}"/>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rot="20456997">
            <a:off x="945044" y="1568847"/>
            <a:ext cx="3206143" cy="4519953"/>
          </a:xfrm>
          <a:prstGeom prst="rect">
            <a:avLst/>
          </a:prstGeom>
          <a:ln w="6350">
            <a:solidFill>
              <a:schemeClr val="tx1"/>
            </a:solidFill>
          </a:ln>
          <a:effectLst>
            <a:outerShdw blurRad="292100" dist="139700" dir="2700000" algn="tl" rotWithShape="0">
              <a:srgbClr val="333333">
                <a:alpha val="65000"/>
              </a:srgbClr>
            </a:outerShdw>
          </a:effectLst>
        </p:spPr>
      </p:pic>
      <p:pic>
        <p:nvPicPr>
          <p:cNvPr id="7" name="Content Placeholder 6" descr="A person with a mustache and a mustache&#10;&#10;AI-generated content may be incorrect.">
            <a:extLst>
              <a:ext uri="{FF2B5EF4-FFF2-40B4-BE49-F238E27FC236}">
                <a16:creationId xmlns:a16="http://schemas.microsoft.com/office/drawing/2014/main" id="{C8A9974A-3BFE-C284-7BFE-C29FC94287C3}"/>
              </a:ext>
            </a:extLst>
          </p:cNvPr>
          <p:cNvPicPr>
            <a:picLocks noGrp="1" noChangeAspect="1"/>
          </p:cNvPicPr>
          <p:nvPr>
            <p:ph idx="1"/>
          </p:nvPr>
        </p:nvPicPr>
        <p:blipFill>
          <a:blip r:embed="rId3" cstate="email">
            <a:extLst>
              <a:ext uri="{28A0092B-C50C-407E-A947-70E740481C1C}">
                <a14:useLocalDpi xmlns:a14="http://schemas.microsoft.com/office/drawing/2010/main" val="0"/>
              </a:ext>
            </a:extLst>
          </a:blip>
          <a:stretch>
            <a:fillRect/>
          </a:stretch>
        </p:blipFill>
        <p:spPr>
          <a:xfrm>
            <a:off x="7794496" y="369737"/>
            <a:ext cx="2433538" cy="3452762"/>
          </a:xfrm>
        </p:spPr>
      </p:pic>
      <p:sp>
        <p:nvSpPr>
          <p:cNvPr id="3" name="Text Placeholder 2">
            <a:extLst>
              <a:ext uri="{FF2B5EF4-FFF2-40B4-BE49-F238E27FC236}">
                <a16:creationId xmlns:a16="http://schemas.microsoft.com/office/drawing/2014/main" id="{6850D0D9-6DBB-29A5-7C91-AB5A3EA00AAC}"/>
              </a:ext>
            </a:extLst>
          </p:cNvPr>
          <p:cNvSpPr>
            <a:spLocks noGrp="1"/>
          </p:cNvSpPr>
          <p:nvPr>
            <p:ph type="body" sz="half" idx="2"/>
          </p:nvPr>
        </p:nvSpPr>
        <p:spPr>
          <a:xfrm>
            <a:off x="5851935" y="1162370"/>
            <a:ext cx="2610578" cy="1175677"/>
          </a:xfrm>
        </p:spPr>
        <p:txBody>
          <a:bodyPr>
            <a:noAutofit/>
          </a:bodyPr>
          <a:lstStyle/>
          <a:p>
            <a:r>
              <a:rPr lang="en-US" sz="2400" dirty="0" err="1"/>
              <a:t>Einwurf</a:t>
            </a:r>
            <a:r>
              <a:rPr lang="en-US" sz="2400" dirty="0"/>
              <a:t> in die Box </a:t>
            </a:r>
            <a:r>
              <a:rPr lang="en-US" sz="2400" dirty="0" err="1"/>
              <a:t>beim</a:t>
            </a:r>
            <a:r>
              <a:rPr lang="en-US" sz="2400" dirty="0"/>
              <a:t> ‘Butler’</a:t>
            </a:r>
            <a:endParaRPr lang="de-CH" sz="2400" dirty="0"/>
          </a:p>
        </p:txBody>
      </p:sp>
      <p:sp>
        <p:nvSpPr>
          <p:cNvPr id="4" name="Title 3">
            <a:extLst>
              <a:ext uri="{FF2B5EF4-FFF2-40B4-BE49-F238E27FC236}">
                <a16:creationId xmlns:a16="http://schemas.microsoft.com/office/drawing/2014/main" id="{0CE8081C-EEFE-05F6-A69A-C8867E6B87DF}"/>
              </a:ext>
            </a:extLst>
          </p:cNvPr>
          <p:cNvSpPr>
            <a:spLocks noGrp="1"/>
          </p:cNvSpPr>
          <p:nvPr>
            <p:ph type="title"/>
          </p:nvPr>
        </p:nvSpPr>
        <p:spPr/>
        <p:txBody>
          <a:bodyPr/>
          <a:lstStyle/>
          <a:p>
            <a:r>
              <a:rPr lang="en-US" dirty="0"/>
              <a:t>Wenn Du </a:t>
            </a:r>
            <a:r>
              <a:rPr lang="en-US" dirty="0" err="1"/>
              <a:t>uns</a:t>
            </a:r>
            <a:r>
              <a:rPr lang="en-US" dirty="0"/>
              <a:t> </a:t>
            </a:r>
            <a:r>
              <a:rPr lang="en-US" dirty="0" err="1"/>
              <a:t>mehr</a:t>
            </a:r>
            <a:r>
              <a:rPr lang="en-US" dirty="0"/>
              <a:t> </a:t>
            </a:r>
            <a:r>
              <a:rPr lang="en-US" dirty="0" err="1"/>
              <a:t>sagen</a:t>
            </a:r>
            <a:r>
              <a:rPr lang="en-US" dirty="0"/>
              <a:t> </a:t>
            </a:r>
            <a:r>
              <a:rPr lang="en-US" dirty="0" err="1"/>
              <a:t>willst</a:t>
            </a:r>
            <a:endParaRPr lang="de-CH" dirty="0"/>
          </a:p>
        </p:txBody>
      </p:sp>
      <p:sp>
        <p:nvSpPr>
          <p:cNvPr id="5" name="Slide Number Placeholder 4">
            <a:extLst>
              <a:ext uri="{FF2B5EF4-FFF2-40B4-BE49-F238E27FC236}">
                <a16:creationId xmlns:a16="http://schemas.microsoft.com/office/drawing/2014/main" id="{3FBC5EC3-BCEF-EF70-E948-562EE74A0EFB}"/>
              </a:ext>
            </a:extLst>
          </p:cNvPr>
          <p:cNvSpPr>
            <a:spLocks noGrp="1"/>
          </p:cNvSpPr>
          <p:nvPr>
            <p:ph type="sldNum" sz="quarter" idx="12"/>
          </p:nvPr>
        </p:nvSpPr>
        <p:spPr/>
        <p:txBody>
          <a:bodyPr/>
          <a:lstStyle/>
          <a:p>
            <a:fld id="{5A33CB2A-1702-4C1D-9CC4-8D472D39F19E}" type="slidenum">
              <a:rPr lang="en-US" smtClean="0"/>
              <a:t>65</a:t>
            </a:fld>
            <a:endParaRPr lang="en-US"/>
          </a:p>
        </p:txBody>
      </p:sp>
      <p:pic>
        <p:nvPicPr>
          <p:cNvPr id="11" name="Picture 10" descr="A close-up of a pencil&#10;&#10;AI-generated content may be incorrect.">
            <a:extLst>
              <a:ext uri="{FF2B5EF4-FFF2-40B4-BE49-F238E27FC236}">
                <a16:creationId xmlns:a16="http://schemas.microsoft.com/office/drawing/2014/main" id="{7C4D4243-DB97-A4DE-BAF0-7A3054F09063}"/>
              </a:ext>
            </a:extLst>
          </p:cNvPr>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060716" y="990778"/>
            <a:ext cx="3175000" cy="3175000"/>
          </a:xfrm>
          <a:prstGeom prst="rect">
            <a:avLst/>
          </a:prstGeom>
        </p:spPr>
      </p:pic>
      <p:sp>
        <p:nvSpPr>
          <p:cNvPr id="12" name="Text Placeholder 2">
            <a:extLst>
              <a:ext uri="{FF2B5EF4-FFF2-40B4-BE49-F238E27FC236}">
                <a16:creationId xmlns:a16="http://schemas.microsoft.com/office/drawing/2014/main" id="{B4BC7692-0DBD-9E98-A728-3360D77BB911}"/>
              </a:ext>
            </a:extLst>
          </p:cNvPr>
          <p:cNvSpPr txBox="1">
            <a:spLocks/>
          </p:cNvSpPr>
          <p:nvPr/>
        </p:nvSpPr>
        <p:spPr>
          <a:xfrm>
            <a:off x="6855278" y="4102860"/>
            <a:ext cx="4311973" cy="986726"/>
          </a:xfrm>
          <a:prstGeom prst="rect">
            <a:avLst/>
          </a:prstGeom>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120000"/>
              </a:lnSpc>
              <a:spcBef>
                <a:spcPts val="500"/>
              </a:spcBef>
              <a:buFont typeface="Neue Haas Grotesk Text Pro" panose="020B05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Neue Haas Grotesk Text Pro" panose="020B05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sz="2400" dirty="0"/>
              <a:t>Auch die  </a:t>
            </a:r>
            <a:r>
              <a:rPr lang="en-US" sz="2400" dirty="0" err="1"/>
              <a:t>Namensschilder</a:t>
            </a:r>
            <a:r>
              <a:rPr lang="en-US" sz="2400" dirty="0"/>
              <a:t> bitte in die Box </a:t>
            </a:r>
            <a:r>
              <a:rPr lang="en-US" sz="2400" dirty="0" err="1"/>
              <a:t>zurücklegen</a:t>
            </a:r>
            <a:r>
              <a:rPr lang="en-US" sz="2400" dirty="0"/>
              <a:t>!</a:t>
            </a:r>
            <a:endParaRPr lang="de-CH" sz="2400" dirty="0"/>
          </a:p>
        </p:txBody>
      </p:sp>
      <p:pic>
        <p:nvPicPr>
          <p:cNvPr id="14" name="Picture 13" descr="A close-up of a name tag&#10;&#10;AI-generated content may be incorrect.">
            <a:extLst>
              <a:ext uri="{FF2B5EF4-FFF2-40B4-BE49-F238E27FC236}">
                <a16:creationId xmlns:a16="http://schemas.microsoft.com/office/drawing/2014/main" id="{9DA088CA-4562-76BD-7C94-73774418BBD9}"/>
              </a:ext>
            </a:extLst>
          </p:cNvPr>
          <p:cNvPicPr>
            <a:picLocks noChangeAspect="1"/>
          </p:cNvPicPr>
          <p:nvPr/>
        </p:nvPicPr>
        <p:blipFill>
          <a:blip r:embed="rId5" cstate="email">
            <a:extLst>
              <a:ext uri="{28A0092B-C50C-407E-A947-70E740481C1C}">
                <a14:useLocalDpi xmlns:a14="http://schemas.microsoft.com/office/drawing/2010/main" val="0"/>
              </a:ext>
            </a:extLst>
          </a:blip>
          <a:srcRect/>
          <a:stretch/>
        </p:blipFill>
        <p:spPr>
          <a:xfrm>
            <a:off x="7346367" y="5089586"/>
            <a:ext cx="3329796" cy="1619699"/>
          </a:xfrm>
          <a:prstGeom prst="rect">
            <a:avLst/>
          </a:prstGeom>
        </p:spPr>
      </p:pic>
    </p:spTree>
    <p:extLst>
      <p:ext uri="{BB962C8B-B14F-4D97-AF65-F5344CB8AC3E}">
        <p14:creationId xmlns:p14="http://schemas.microsoft.com/office/powerpoint/2010/main" val="169810436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A63F43B-A073-295D-021E-C9FE036D990F}"/>
              </a:ext>
            </a:extLst>
          </p:cNvPr>
          <p:cNvSpPr>
            <a:spLocks noGrp="1"/>
          </p:cNvSpPr>
          <p:nvPr>
            <p:ph type="title"/>
          </p:nvPr>
        </p:nvSpPr>
        <p:spPr/>
        <p:txBody>
          <a:bodyPr/>
          <a:lstStyle/>
          <a:p>
            <a:r>
              <a:rPr lang="de-CH" dirty="0"/>
              <a:t>Letzte Folie</a:t>
            </a:r>
          </a:p>
        </p:txBody>
      </p:sp>
      <p:sp>
        <p:nvSpPr>
          <p:cNvPr id="7" name="Content Placeholder 6">
            <a:extLst>
              <a:ext uri="{FF2B5EF4-FFF2-40B4-BE49-F238E27FC236}">
                <a16:creationId xmlns:a16="http://schemas.microsoft.com/office/drawing/2014/main" id="{7E0B9608-B9A3-F15D-79C9-2A32604B0AE4}"/>
              </a:ext>
            </a:extLst>
          </p:cNvPr>
          <p:cNvSpPr>
            <a:spLocks noGrp="1"/>
          </p:cNvSpPr>
          <p:nvPr>
            <p:ph idx="1"/>
          </p:nvPr>
        </p:nvSpPr>
        <p:spPr>
          <a:xfrm>
            <a:off x="516098" y="1093305"/>
            <a:ext cx="5854965" cy="5220684"/>
          </a:xfrm>
        </p:spPr>
        <p:txBody>
          <a:bodyPr/>
          <a:lstStyle/>
          <a:p>
            <a:r>
              <a:rPr lang="de-CH" dirty="0"/>
              <a:t>Damit wir danach etwas mehr Platz haben</a:t>
            </a:r>
          </a:p>
          <a:p>
            <a:pPr marL="342900" indent="-342900">
              <a:buAutoNum type="arabicPeriod"/>
            </a:pPr>
            <a:r>
              <a:rPr lang="de-CH" dirty="0"/>
              <a:t>Nicht benötigte Stühle könnt Ihr stapeln</a:t>
            </a:r>
          </a:p>
          <a:p>
            <a:pPr marL="342900" indent="-342900">
              <a:buAutoNum type="arabicPeriod"/>
            </a:pPr>
            <a:endParaRPr lang="de-CH" dirty="0"/>
          </a:p>
          <a:p>
            <a:pPr marL="342900" indent="-342900">
              <a:buAutoNum type="arabicPeriod"/>
            </a:pPr>
            <a:endParaRPr lang="de-CH" dirty="0"/>
          </a:p>
          <a:p>
            <a:pPr marL="342900" indent="-342900">
              <a:buAutoNum type="arabicPeriod"/>
            </a:pPr>
            <a:endParaRPr lang="de-CH" dirty="0"/>
          </a:p>
          <a:p>
            <a:pPr marL="342900" indent="-342900">
              <a:buAutoNum type="arabicPeriod"/>
            </a:pPr>
            <a:endParaRPr lang="de-CH" dirty="0"/>
          </a:p>
          <a:p>
            <a:pPr marL="342900" indent="-342900">
              <a:buAutoNum type="arabicPeriod"/>
            </a:pPr>
            <a:r>
              <a:rPr lang="de-CH" dirty="0"/>
              <a:t>Für kleine Gruppen:</a:t>
            </a:r>
            <a:br>
              <a:rPr lang="de-CH" dirty="0"/>
            </a:br>
            <a:r>
              <a:rPr lang="de-CH" dirty="0"/>
              <a:t>Stellt Eure Stühle doch zusammen</a:t>
            </a:r>
          </a:p>
          <a:p>
            <a:pPr marL="342900" indent="-342900">
              <a:buAutoNum type="arabicPeriod"/>
            </a:pPr>
            <a:endParaRPr lang="de-CH" dirty="0"/>
          </a:p>
          <a:p>
            <a:pPr marL="342900" indent="-342900">
              <a:buAutoNum type="arabicPeriod"/>
            </a:pPr>
            <a:endParaRPr lang="de-CH" dirty="0"/>
          </a:p>
          <a:p>
            <a:endParaRPr lang="de-CH" dirty="0"/>
          </a:p>
        </p:txBody>
      </p:sp>
      <p:sp>
        <p:nvSpPr>
          <p:cNvPr id="5" name="Slide Number Placeholder 4">
            <a:extLst>
              <a:ext uri="{FF2B5EF4-FFF2-40B4-BE49-F238E27FC236}">
                <a16:creationId xmlns:a16="http://schemas.microsoft.com/office/drawing/2014/main" id="{246AFF0F-FA05-C1A0-EC49-218DABF5A0D7}"/>
              </a:ext>
            </a:extLst>
          </p:cNvPr>
          <p:cNvSpPr>
            <a:spLocks noGrp="1"/>
          </p:cNvSpPr>
          <p:nvPr>
            <p:ph type="sldNum" sz="quarter" idx="12"/>
          </p:nvPr>
        </p:nvSpPr>
        <p:spPr/>
        <p:txBody>
          <a:bodyPr/>
          <a:lstStyle/>
          <a:p>
            <a:fld id="{5A33CB2A-1702-4C1D-9CC4-8D472D39F19E}" type="slidenum">
              <a:rPr lang="en-US" smtClean="0"/>
              <a:t>66</a:t>
            </a:fld>
            <a:endParaRPr lang="en-US"/>
          </a:p>
        </p:txBody>
      </p:sp>
      <p:pic>
        <p:nvPicPr>
          <p:cNvPr id="9" name="Picture 8">
            <a:extLst>
              <a:ext uri="{FF2B5EF4-FFF2-40B4-BE49-F238E27FC236}">
                <a16:creationId xmlns:a16="http://schemas.microsoft.com/office/drawing/2014/main" id="{43314EE2-AFF9-BC1C-6286-FBF877DC6854}"/>
              </a:ext>
            </a:extLst>
          </p:cNvPr>
          <p:cNvPicPr>
            <a:picLocks noChangeAspect="1"/>
          </p:cNvPicPr>
          <p:nvPr/>
        </p:nvPicPr>
        <p:blipFill>
          <a:blip r:embed="rId2" cstate="email">
            <a:extLst>
              <a:ext uri="{28A0092B-C50C-407E-A947-70E740481C1C}">
                <a14:useLocalDpi xmlns:a14="http://schemas.microsoft.com/office/drawing/2010/main" val="0"/>
              </a:ext>
            </a:extLst>
          </a:blip>
          <a:srcRect/>
          <a:stretch>
            <a:fillRect/>
          </a:stretch>
        </p:blipFill>
        <p:spPr>
          <a:xfrm>
            <a:off x="6388258" y="788762"/>
            <a:ext cx="1973943" cy="2556603"/>
          </a:xfrm>
          <a:prstGeom prst="rect">
            <a:avLst/>
          </a:prstGeom>
        </p:spPr>
      </p:pic>
      <p:pic>
        <p:nvPicPr>
          <p:cNvPr id="11" name="Picture 10">
            <a:extLst>
              <a:ext uri="{FF2B5EF4-FFF2-40B4-BE49-F238E27FC236}">
                <a16:creationId xmlns:a16="http://schemas.microsoft.com/office/drawing/2014/main" id="{184E0386-D057-9637-FCAD-55910E965E82}"/>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a:xfrm>
            <a:off x="5880412" y="3776547"/>
            <a:ext cx="2989636" cy="2215376"/>
          </a:xfrm>
          <a:prstGeom prst="rect">
            <a:avLst/>
          </a:prstGeom>
        </p:spPr>
      </p:pic>
    </p:spTree>
    <p:extLst>
      <p:ext uri="{BB962C8B-B14F-4D97-AF65-F5344CB8AC3E}">
        <p14:creationId xmlns:p14="http://schemas.microsoft.com/office/powerpoint/2010/main" val="419014112"/>
      </p:ext>
    </p:extLst>
  </p:cSld>
  <p:clrMapOvr>
    <a:masterClrMapping/>
  </p:clrMapOvr>
</p:sld>
</file>

<file path=ppt/theme/theme1.xml><?xml version="1.0" encoding="utf-8"?>
<a:theme xmlns:a="http://schemas.openxmlformats.org/drawingml/2006/main" name="SwellVTI">
  <a:themeElements>
    <a:clrScheme name="AnalogousFromRegularSeedRightStep">
      <a:dk1>
        <a:srgbClr val="000000"/>
      </a:dk1>
      <a:lt1>
        <a:srgbClr val="FFFFFF"/>
      </a:lt1>
      <a:dk2>
        <a:srgbClr val="412724"/>
      </a:dk2>
      <a:lt2>
        <a:srgbClr val="E2E8E4"/>
      </a:lt2>
      <a:accent1>
        <a:srgbClr val="D739AE"/>
      </a:accent1>
      <a:accent2>
        <a:srgbClr val="C5275A"/>
      </a:accent2>
      <a:accent3>
        <a:srgbClr val="D74839"/>
      </a:accent3>
      <a:accent4>
        <a:srgbClr val="C57827"/>
      </a:accent4>
      <a:accent5>
        <a:srgbClr val="B0A72F"/>
      </a:accent5>
      <a:accent6>
        <a:srgbClr val="81B223"/>
      </a:accent6>
      <a:hlink>
        <a:srgbClr val="31944B"/>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noAutofit/>
      </a:bodyPr>
      <a:lstStyle>
        <a:defPPr algn="l">
          <a:defRPr dirty="0" smtClean="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SwellVTI" id="{8361A04D-931A-43DC-973B-1B0B1DD5DECC}" vid="{6DDB23E8-D18E-4BDA-98D6-324466149E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9d258917-277f-42cd-a3cd-14c4e9ee58bc}" enabled="1" method="Standard" siteId="{38ae3bcd-9579-4fd4-adda-b42e1495d55a}" contentBits="0" removed="0"/>
</clbl:labelList>
</file>

<file path=docProps/app.xml><?xml version="1.0" encoding="utf-8"?>
<Properties xmlns="http://schemas.openxmlformats.org/officeDocument/2006/extended-properties" xmlns:vt="http://schemas.openxmlformats.org/officeDocument/2006/docPropsVTypes">
  <Template/>
  <TotalTime>0</TotalTime>
  <Words>4643</Words>
  <Application>Microsoft Office PowerPoint</Application>
  <PresentationFormat>Widescreen</PresentationFormat>
  <Paragraphs>518</Paragraphs>
  <Slides>66</Slides>
  <Notes>8</Notes>
  <HiddenSlides>4</HiddenSlides>
  <MMClips>15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66</vt:i4>
      </vt:variant>
    </vt:vector>
  </HeadingPairs>
  <TitlesOfParts>
    <vt:vector size="73" baseType="lpstr">
      <vt:lpstr>Aptos</vt:lpstr>
      <vt:lpstr>Arial</vt:lpstr>
      <vt:lpstr>Fave Script Bold Pro</vt:lpstr>
      <vt:lpstr>Neue Haas Grotesk Text Pro</vt:lpstr>
      <vt:lpstr>Symbol</vt:lpstr>
      <vt:lpstr>Wingdings</vt:lpstr>
      <vt:lpstr>SwellVTI</vt:lpstr>
      <vt:lpstr>TODO</vt:lpstr>
      <vt:lpstr>Willkommen zur </vt:lpstr>
      <vt:lpstr>  -Tag – 14. März – 03-14</vt:lpstr>
      <vt:lpstr>Aktuelles</vt:lpstr>
      <vt:lpstr>Update…</vt:lpstr>
      <vt:lpstr>PowerPoint Presentation</vt:lpstr>
      <vt:lpstr>Wissenschaft und Pop-Kultur</vt:lpstr>
      <vt:lpstr>1. Dunkle Materie</vt:lpstr>
      <vt:lpstr>Galaxien rotieren</vt:lpstr>
      <vt:lpstr>2. Dunkle Energie</vt:lpstr>
      <vt:lpstr>Expandierendes Universum – Bleibt es irgendwann stehen?</vt:lpstr>
      <vt:lpstr>Nova Typ Ia – eine sog. ‘Standardkerze’ der Astronomie</vt:lpstr>
      <vt:lpstr>Verdünnisieren oder kollabieren wir?  …irgendwann</vt:lpstr>
      <vt:lpstr>Genau das ist das Problem!</vt:lpstr>
      <vt:lpstr>Diese Situation hatten wir doch schon einmal???</vt:lpstr>
      <vt:lpstr>PowerPoint Presentation</vt:lpstr>
      <vt:lpstr>Fakten</vt:lpstr>
      <vt:lpstr>Kurioses zum Film</vt:lpstr>
      <vt:lpstr>Der Kultsong</vt:lpstr>
      <vt:lpstr>Verbote und kultureller Einfluss</vt:lpstr>
      <vt:lpstr>(fast) 20 Jahre später…</vt:lpstr>
      <vt:lpstr>PowerPoint Presentation</vt:lpstr>
      <vt:lpstr>40’000 Jahre Geschichte</vt:lpstr>
      <vt:lpstr>Wellen, Wellen, Wellen</vt:lpstr>
      <vt:lpstr>Warum nur ein Ton?</vt:lpstr>
      <vt:lpstr>Praxis</vt:lpstr>
      <vt:lpstr>Meisterprüfung an der Tonröhre</vt:lpstr>
      <vt:lpstr>Pause</vt:lpstr>
      <vt:lpstr>PowerPoint Presentation</vt:lpstr>
      <vt:lpstr>Umfrage</vt:lpstr>
      <vt:lpstr>Studien erklären uns die Welt am besten</vt:lpstr>
      <vt:lpstr>Warum ist das so? Ein Erklärungsversuch</vt:lpstr>
      <vt:lpstr>Praktische Konsequenzen?</vt:lpstr>
      <vt:lpstr>PowerPoint Presentation</vt:lpstr>
      <vt:lpstr>Es war einmal im 6. Jahrhundert in China…</vt:lpstr>
      <vt:lpstr>…und dann in Japan</vt:lpstr>
      <vt:lpstr>Die «Revolutionen» gehen weiter</vt:lpstr>
      <vt:lpstr>Die «Revolutionen» gehen weiter</vt:lpstr>
      <vt:lpstr>Weitere Fun Facts</vt:lpstr>
      <vt:lpstr>Zusammenfassung</vt:lpstr>
      <vt:lpstr>PowerPoint Presentation</vt:lpstr>
      <vt:lpstr>Kuh Veronika</vt:lpstr>
      <vt:lpstr>Geister-Fassaden in London</vt:lpstr>
      <vt:lpstr>Geister-Fassaden in London</vt:lpstr>
      <vt:lpstr>Dieser Krebs sitzt im Dunkeln und riecht nach Schweinestall</vt:lpstr>
      <vt:lpstr>Sektion «Fachkräftemangel»</vt:lpstr>
      <vt:lpstr>Fachkräftemangel überall – Beispiele als Videos</vt:lpstr>
      <vt:lpstr>Fachkräftemangel überall – Beispiele als Videos</vt:lpstr>
      <vt:lpstr>Fachkräftemangel überall – Beispiele als Videos</vt:lpstr>
      <vt:lpstr>Fachkräftemangel überall – Beispiele als Videos</vt:lpstr>
      <vt:lpstr>Fachkräftemangel überall – Beispiele als Videos</vt:lpstr>
      <vt:lpstr>Fachkräftemangel überall – Beispiele als Videos</vt:lpstr>
      <vt:lpstr>Fachkräftemangel überall – Beispiele als Videos</vt:lpstr>
      <vt:lpstr>Fachkräftemangel überall – Beispiele als Videos</vt:lpstr>
      <vt:lpstr>Fachkräftemangel überall – Beispiele als Videos</vt:lpstr>
      <vt:lpstr>Fachkräftemangel überall – Beispiele als Videos</vt:lpstr>
      <vt:lpstr>Fachkräftemangel überall – Beispiele als Videos</vt:lpstr>
      <vt:lpstr>Fachkräftemangel überall – Beispiele als Videos</vt:lpstr>
      <vt:lpstr>Fachkräftemangel überall – Beispiele als Videos</vt:lpstr>
      <vt:lpstr>Quellen</vt:lpstr>
      <vt:lpstr>Quellen</vt:lpstr>
      <vt:lpstr>Vorschau April</vt:lpstr>
      <vt:lpstr>Vorschau März</vt:lpstr>
      <vt:lpstr>Bitte gebt uns Feedback</vt:lpstr>
      <vt:lpstr>Wenn Du uns mehr sagen willst</vt:lpstr>
      <vt:lpstr>Letzte Folie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Künstliche Intelligenz</dc:title>
  <dc:creator>Michael Denzlein</dc:creator>
  <cp:lastModifiedBy>Michael Denzlein</cp:lastModifiedBy>
  <cp:revision>271</cp:revision>
  <dcterms:created xsi:type="dcterms:W3CDTF">2024-05-20T08:56:39Z</dcterms:created>
  <dcterms:modified xsi:type="dcterms:W3CDTF">2026-03-14T09:17:59Z</dcterms:modified>
</cp:coreProperties>
</file>